
<file path=[Content_Types].xml><?xml version="1.0" encoding="utf-8"?>
<Types xmlns="http://schemas.openxmlformats.org/package/2006/content-types">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1"/>
  </p:notesMasterIdLst>
  <p:sldIdLst>
    <p:sldId id="256" r:id="rId2"/>
    <p:sldId id="257" r:id="rId3"/>
    <p:sldId id="259" r:id="rId4"/>
    <p:sldId id="258" r:id="rId5"/>
    <p:sldId id="260" r:id="rId6"/>
    <p:sldId id="261" r:id="rId7"/>
    <p:sldId id="262" r:id="rId8"/>
    <p:sldId id="322" r:id="rId9"/>
    <p:sldId id="263" r:id="rId10"/>
    <p:sldId id="266" r:id="rId11"/>
    <p:sldId id="267" r:id="rId12"/>
    <p:sldId id="268" r:id="rId13"/>
    <p:sldId id="379" r:id="rId14"/>
    <p:sldId id="270" r:id="rId15"/>
    <p:sldId id="271" r:id="rId16"/>
    <p:sldId id="380" r:id="rId17"/>
    <p:sldId id="272" r:id="rId18"/>
    <p:sldId id="381" r:id="rId19"/>
    <p:sldId id="274" r:id="rId20"/>
    <p:sldId id="378" r:id="rId21"/>
    <p:sldId id="276" r:id="rId22"/>
    <p:sldId id="277" r:id="rId23"/>
    <p:sldId id="278" r:id="rId24"/>
    <p:sldId id="280" r:id="rId25"/>
    <p:sldId id="279" r:id="rId26"/>
    <p:sldId id="281" r:id="rId27"/>
    <p:sldId id="282" r:id="rId28"/>
    <p:sldId id="284" r:id="rId29"/>
    <p:sldId id="285" r:id="rId30"/>
    <p:sldId id="287" r:id="rId31"/>
    <p:sldId id="288" r:id="rId32"/>
    <p:sldId id="382" r:id="rId33"/>
    <p:sldId id="383" r:id="rId34"/>
    <p:sldId id="291" r:id="rId35"/>
    <p:sldId id="384" r:id="rId36"/>
    <p:sldId id="374" r:id="rId37"/>
    <p:sldId id="318" r:id="rId38"/>
    <p:sldId id="373" r:id="rId39"/>
    <p:sldId id="319" r:id="rId40"/>
  </p:sldIdLst>
  <p:sldSz cx="9144000" cy="6858000" type="screen4x3"/>
  <p:notesSz cx="6858000" cy="9144000"/>
  <p:embeddedFontLst>
    <p:embeddedFont>
      <p:font typeface="Open Sans" panose="020B0606030504020204" pitchFamily="34" charset="0"/>
      <p:regular r:id="rId42"/>
      <p:bold r:id="rId43"/>
      <p:italic r:id="rId44"/>
      <p:boldItalic r:id="rId45"/>
    </p:embeddedFont>
    <p:embeddedFont>
      <p:font typeface="Play" panose="020B0604020202020204" charset="0"/>
      <p:regular r:id="rId46"/>
      <p:bold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98" roundtripDataSignature="AMtx7mhdARLKu5JzDofNAmoffZA3bKX30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33BC67D-BADE-4997-BD9A-384BDA182935}">
  <a:tblStyle styleId="{433BC67D-BADE-4997-BD9A-384BDA182935}" styleName="Table_0">
    <a:wholeTbl>
      <a:tcTxStyle b="off" i="off">
        <a:font>
          <a:latin typeface="Aptos"/>
          <a:ea typeface="Aptos"/>
          <a:cs typeface="Aptos"/>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Aptos"/>
          <a:ea typeface="Aptos"/>
          <a:cs typeface="Aptos"/>
        </a:font>
        <a:schemeClr val="lt1"/>
      </a:tcTxStyle>
      <a:tcStyle>
        <a:tcBdr/>
        <a:fill>
          <a:solidFill>
            <a:schemeClr val="accent1"/>
          </a:solidFill>
        </a:fill>
      </a:tcStyle>
    </a:lastCol>
    <a:firstCol>
      <a:tcTxStyle b="on" i="off">
        <a:font>
          <a:latin typeface="Aptos"/>
          <a:ea typeface="Aptos"/>
          <a:cs typeface="Aptos"/>
        </a:font>
        <a:schemeClr val="lt1"/>
      </a:tcTxStyle>
      <a:tcStyle>
        <a:tcBdr/>
        <a:fill>
          <a:solidFill>
            <a:schemeClr val="accent1"/>
          </a:solidFill>
        </a:fill>
      </a:tcStyle>
    </a:firstCol>
    <a:lastRow>
      <a:tcTxStyle b="on" i="off">
        <a:font>
          <a:latin typeface="Aptos"/>
          <a:ea typeface="Aptos"/>
          <a:cs typeface="Aptos"/>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ptos"/>
          <a:ea typeface="Aptos"/>
          <a:cs typeface="Aptos"/>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254"/>
    <p:restoredTop sz="73673" autoAdjust="0"/>
  </p:normalViewPr>
  <p:slideViewPr>
    <p:cSldViewPr snapToGrid="0">
      <p:cViewPr varScale="1">
        <p:scale>
          <a:sx n="78" d="100"/>
          <a:sy n="78" d="100"/>
        </p:scale>
        <p:origin x="2094" y="90"/>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1.fntdata"/><Relationship Id="rId47" Type="http://schemas.openxmlformats.org/officeDocument/2006/relationships/font" Target="fonts/font6.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4.fntdata"/><Relationship Id="rId10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3.fntdata"/><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2.fntdata"/><Relationship Id="rId100" Type="http://schemas.openxmlformats.org/officeDocument/2006/relationships/viewProps" Target="viewProps.xml"/><Relationship Id="rId8" Type="http://schemas.openxmlformats.org/officeDocument/2006/relationships/slide" Target="slides/slide7.xml"/><Relationship Id="rId98" Type="http://customschemas.google.com/relationships/presentationmetadata" Target="meta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5.fntdata"/><Relationship Id="rId20" Type="http://schemas.openxmlformats.org/officeDocument/2006/relationships/slide" Target="slides/slide19.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CA"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 name="Google Shape;5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60" name="Google Shape;6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 name="Google Shape;157;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3" name="Google Shape;163;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a:extLst>
            <a:ext uri="{FF2B5EF4-FFF2-40B4-BE49-F238E27FC236}">
              <a16:creationId xmlns:a16="http://schemas.microsoft.com/office/drawing/2014/main" id="{CB510002-D4CF-2F84-517D-A1D4C2B4FD31}"/>
            </a:ext>
          </a:extLst>
        </p:cNvPr>
        <p:cNvGrpSpPr/>
        <p:nvPr/>
      </p:nvGrpSpPr>
      <p:grpSpPr>
        <a:xfrm>
          <a:off x="0" y="0"/>
          <a:ext cx="0" cy="0"/>
          <a:chOff x="0" y="0"/>
          <a:chExt cx="0" cy="0"/>
        </a:xfrm>
      </p:grpSpPr>
      <p:sp>
        <p:nvSpPr>
          <p:cNvPr id="170" name="Google Shape;170;p14:notes">
            <a:extLst>
              <a:ext uri="{FF2B5EF4-FFF2-40B4-BE49-F238E27FC236}">
                <a16:creationId xmlns:a16="http://schemas.microsoft.com/office/drawing/2014/main" id="{41FA8986-367F-3730-7360-015C66D90964}"/>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1" name="Google Shape;171;p14:notes">
            <a:extLst>
              <a:ext uri="{FF2B5EF4-FFF2-40B4-BE49-F238E27FC236}">
                <a16:creationId xmlns:a16="http://schemas.microsoft.com/office/drawing/2014/main" id="{B6870F1A-FC67-5994-8B23-B74486224F5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72" name="Google Shape;172;p14:notes">
            <a:extLst>
              <a:ext uri="{FF2B5EF4-FFF2-40B4-BE49-F238E27FC236}">
                <a16:creationId xmlns:a16="http://schemas.microsoft.com/office/drawing/2014/main" id="{34EF7E01-04B5-F6AD-5834-A2B45F0354D9}"/>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13</a:t>
            </a:fld>
            <a:endParaRPr/>
          </a:p>
        </p:txBody>
      </p:sp>
    </p:spTree>
    <p:extLst>
      <p:ext uri="{BB962C8B-B14F-4D97-AF65-F5344CB8AC3E}">
        <p14:creationId xmlns:p14="http://schemas.microsoft.com/office/powerpoint/2010/main" val="28534702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t>Informations additionnelles de la diapositive 13.</a:t>
            </a: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marR="0" lvl="0" indent="0" algn="l" rtl="0">
              <a:lnSpc>
                <a:spcPct val="100000"/>
              </a:lnSpc>
              <a:spcBef>
                <a:spcPts val="0"/>
              </a:spcBef>
              <a:spcAft>
                <a:spcPts val="0"/>
              </a:spcAft>
              <a:buClr>
                <a:schemeClr val="dk1"/>
              </a:buClr>
              <a:buSzPts val="1200"/>
              <a:buFont typeface="Calibri"/>
              <a:buNone/>
            </a:pPr>
            <a:endParaRPr dirty="0"/>
          </a:p>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t>Informations additionnelles de la diapositive 13.</a:t>
            </a: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lvl="0" indent="0" algn="l" rtl="0">
              <a:spcBef>
                <a:spcPts val="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a:extLst>
            <a:ext uri="{FF2B5EF4-FFF2-40B4-BE49-F238E27FC236}">
              <a16:creationId xmlns:a16="http://schemas.microsoft.com/office/drawing/2014/main" id="{B19C80A2-1BFF-64CD-DA73-52DCF7D31E5E}"/>
            </a:ext>
          </a:extLst>
        </p:cNvPr>
        <p:cNvGrpSpPr/>
        <p:nvPr/>
      </p:nvGrpSpPr>
      <p:grpSpPr>
        <a:xfrm>
          <a:off x="0" y="0"/>
          <a:ext cx="0" cy="0"/>
          <a:chOff x="0" y="0"/>
          <a:chExt cx="0" cy="0"/>
        </a:xfrm>
      </p:grpSpPr>
      <p:sp>
        <p:nvSpPr>
          <p:cNvPr id="201" name="Google Shape;201;p18:notes">
            <a:extLst>
              <a:ext uri="{FF2B5EF4-FFF2-40B4-BE49-F238E27FC236}">
                <a16:creationId xmlns:a16="http://schemas.microsoft.com/office/drawing/2014/main" id="{06136472-0A3F-EAB5-174B-A7F12CE5BF33}"/>
              </a:ext>
            </a:extLst>
          </p:cNvPr>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18:notes">
            <a:extLst>
              <a:ext uri="{FF2B5EF4-FFF2-40B4-BE49-F238E27FC236}">
                <a16:creationId xmlns:a16="http://schemas.microsoft.com/office/drawing/2014/main" id="{652A4DD5-C1E3-39B8-17BC-8A83D5B39D42}"/>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CA" b="1" dirty="0"/>
              <a:t>Les bonnes réponses sont surlignées en bleu.</a:t>
            </a:r>
            <a:endParaRPr b="1" dirty="0"/>
          </a:p>
        </p:txBody>
      </p:sp>
    </p:spTree>
    <p:extLst>
      <p:ext uri="{BB962C8B-B14F-4D97-AF65-F5344CB8AC3E}">
        <p14:creationId xmlns:p14="http://schemas.microsoft.com/office/powerpoint/2010/main" val="23853681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1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2" name="Google Shape;192;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D266D"/>
              </a:buClr>
              <a:buSzPts val="1200"/>
              <a:buFont typeface="Calibri"/>
              <a:buNone/>
            </a:pPr>
            <a:r>
              <a:rPr lang="fr-CA" sz="1200" b="1" dirty="0">
                <a:solidFill>
                  <a:srgbClr val="0D266D"/>
                </a:solidFill>
              </a:rPr>
              <a:t>Les bonnes réponses sont indiquées dans le tableau.</a:t>
            </a:r>
            <a:endParaRPr dirty="0"/>
          </a:p>
          <a:p>
            <a:pPr marL="0" marR="0" lvl="0" indent="0" algn="l" rtl="0">
              <a:lnSpc>
                <a:spcPct val="100000"/>
              </a:lnSpc>
              <a:spcBef>
                <a:spcPts val="0"/>
              </a:spcBef>
              <a:spcAft>
                <a:spcPts val="0"/>
              </a:spcAft>
              <a:buClr>
                <a:schemeClr val="dk1"/>
              </a:buClr>
              <a:buSzPts val="1200"/>
              <a:buFont typeface="Calibri"/>
              <a:buNone/>
            </a:pPr>
            <a:endParaRPr sz="1200" dirty="0">
              <a:solidFill>
                <a:srgbClr val="0D266D"/>
              </a:solidFill>
            </a:endParaRPr>
          </a:p>
        </p:txBody>
      </p:sp>
      <p:sp>
        <p:nvSpPr>
          <p:cNvPr id="193" name="Google Shape;193;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8" name="Google Shape;208;p1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 name="Google Shape;6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69" name="Google Shape;6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CA" sz="1200" b="1" dirty="0">
                <a:solidFill>
                  <a:srgbClr val="0D266D"/>
                </a:solidFill>
              </a:rPr>
              <a:t>Les bonnes réponses sont surlignées en bleu.</a:t>
            </a:r>
            <a:endParaRPr lang="fr-CA" dirty="0"/>
          </a:p>
          <a:p>
            <a:endParaRPr lang="fr-FR" dirty="0"/>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CA" sz="1200" b="0" i="0" u="none" strike="noStrike" cap="none" smtClean="0">
                <a:solidFill>
                  <a:schemeClr val="dk1"/>
                </a:solidFill>
                <a:latin typeface="Calibri"/>
                <a:ea typeface="Calibri"/>
                <a:cs typeface="Calibri"/>
                <a:sym typeface="Calibri"/>
              </a:rPr>
              <a:t>20</a:t>
            </a:fld>
            <a:endParaRPr lang="fr-C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6446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3" name="Google Shape;223;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t>Informations additionnelles de la diapositive 20.</a:t>
            </a: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lvl="0" indent="0" algn="l" rtl="0">
              <a:spcBef>
                <a:spcPts val="0"/>
              </a:spcBef>
              <a:spcAft>
                <a:spcPts val="0"/>
              </a:spcAft>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2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9" name="Google Shape;229;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1" i="0" u="none" strike="noStrike" dirty="0">
              <a:solidFill>
                <a:srgbClr val="0D266D"/>
              </a:solidFill>
            </a:endParaRPr>
          </a:p>
          <a:p>
            <a:pPr marL="0" lvl="0" indent="0" algn="l" rtl="0">
              <a:spcBef>
                <a:spcPts val="0"/>
              </a:spcBef>
              <a:spcAft>
                <a:spcPts val="0"/>
              </a:spcAft>
              <a:buNone/>
            </a:pPr>
            <a:endParaRPr dirty="0"/>
          </a:p>
        </p:txBody>
      </p:sp>
      <p:sp>
        <p:nvSpPr>
          <p:cNvPr id="230" name="Google Shape;230;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2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8" name="Google Shape;238;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D266D"/>
              </a:buClr>
              <a:buSzPts val="1200"/>
              <a:buFont typeface="Calibri"/>
              <a:buNone/>
            </a:pPr>
            <a:r>
              <a:rPr lang="fr-CA" sz="1200" b="1" i="0" u="none" strike="noStrike" dirty="0">
                <a:solidFill>
                  <a:srgbClr val="0D266D"/>
                </a:solidFill>
              </a:rPr>
              <a:t>Les bonnes réponses sont indiquées dans la figure.</a:t>
            </a:r>
            <a:endParaRPr b="0" dirty="0">
              <a:solidFill>
                <a:srgbClr val="0D266D"/>
              </a:solidFill>
            </a:endParaRPr>
          </a:p>
          <a:p>
            <a:pPr marL="0" lvl="0" indent="0" algn="l" rtl="0">
              <a:spcBef>
                <a:spcPts val="0"/>
              </a:spcBef>
              <a:spcAft>
                <a:spcPts val="0"/>
              </a:spcAft>
              <a:buNone/>
            </a:pPr>
            <a:endParaRPr dirty="0">
              <a:latin typeface="Arial"/>
              <a:ea typeface="Arial"/>
              <a:cs typeface="Arial"/>
              <a:sym typeface="Arial"/>
            </a:endParaRPr>
          </a:p>
        </p:txBody>
      </p:sp>
      <p:sp>
        <p:nvSpPr>
          <p:cNvPr id="239" name="Google Shape;239;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0" name="Google Shape;300;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4" name="Google Shape;294;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CA" b="1" dirty="0"/>
              <a:t>Informations additionnelles de la diapositive 24.</a:t>
            </a:r>
            <a:endParaRPr lang="fr-CA" dirty="0"/>
          </a:p>
          <a:p>
            <a:pPr marL="0" lvl="0" indent="0" algn="l" rtl="0">
              <a:spcBef>
                <a:spcPts val="0"/>
              </a:spcBef>
              <a:spcAft>
                <a:spcPts val="0"/>
              </a:spcAft>
              <a:buNone/>
            </a:pP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2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6" name="Google Shape;306;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7" name="Google Shape;307;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2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3" name="Google Shape;313;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a:p>
            <a:pPr marL="0" marR="0" lvl="0" indent="0" algn="l" rtl="0">
              <a:lnSpc>
                <a:spcPct val="100000"/>
              </a:lnSpc>
              <a:spcBef>
                <a:spcPts val="0"/>
              </a:spcBef>
              <a:spcAft>
                <a:spcPts val="0"/>
              </a:spcAft>
              <a:buClr>
                <a:schemeClr val="dk1"/>
              </a:buClr>
              <a:buSzPts val="1200"/>
              <a:buFont typeface="Calibri"/>
              <a:buNone/>
            </a:pPr>
            <a:endParaRPr sz="1200" b="0" i="0" u="none" strike="noStrike" dirty="0">
              <a:solidFill>
                <a:srgbClr val="0D266D"/>
              </a:solidFill>
              <a:latin typeface="Calibri"/>
              <a:ea typeface="Calibri"/>
              <a:cs typeface="Calibri"/>
              <a:sym typeface="Calibri"/>
            </a:endParaRPr>
          </a:p>
          <a:p>
            <a:pPr marL="0" lvl="0" indent="0" algn="l" rtl="0">
              <a:spcBef>
                <a:spcPts val="0"/>
              </a:spcBef>
              <a:spcAft>
                <a:spcPts val="0"/>
              </a:spcAft>
              <a:buNone/>
            </a:pPr>
            <a:endParaRPr dirty="0"/>
          </a:p>
        </p:txBody>
      </p:sp>
      <p:sp>
        <p:nvSpPr>
          <p:cNvPr id="314" name="Google Shape;314;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1" name="Google Shape;331;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b="0" i="0" dirty="0">
              <a:solidFill>
                <a:srgbClr val="000000"/>
              </a:solidFill>
              <a:latin typeface="Open Sans"/>
              <a:ea typeface="Open Sans"/>
              <a:cs typeface="Open Sans"/>
              <a:sym typeface="Open San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7" name="Google Shape;337;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br>
              <a:rPr lang="fr-CA" dirty="0">
                <a:solidFill>
                  <a:srgbClr val="0D266D"/>
                </a:solidFill>
              </a:rPr>
            </a:br>
            <a:endParaRPr dirty="0"/>
          </a:p>
        </p:txBody>
      </p:sp>
      <p:sp>
        <p:nvSpPr>
          <p:cNvPr id="338" name="Google Shape;338;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 name="Google Shape;90;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 name="Google Shape;91;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5" name="Google Shape;355;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CA" b="1" dirty="0"/>
              <a:t>La bonne réponse est surlignée en bleu.</a:t>
            </a:r>
            <a:endParaRPr b="1" dirty="0"/>
          </a:p>
        </p:txBody>
      </p:sp>
      <p:sp>
        <p:nvSpPr>
          <p:cNvPr id="356" name="Google Shape;356;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4" name="Google Shape;364;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lang="fr-CA" dirty="0"/>
          </a:p>
          <a:p>
            <a:pPr marL="0" lvl="0" indent="0" algn="l" rtl="0">
              <a:spcBef>
                <a:spcPts val="0"/>
              </a:spcBef>
              <a:spcAft>
                <a:spcPts val="0"/>
              </a:spcAft>
              <a:buNone/>
            </a:pPr>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0" name="Google Shape;370;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1" name="Google Shape;371;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p3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0" name="Google Shape;380;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1" name="Google Shape;381;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3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9" name="Google Shape;389;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D266D"/>
              </a:buClr>
              <a:buSzPts val="1200"/>
              <a:buFont typeface="Calibri"/>
              <a:buNone/>
            </a:pPr>
            <a:r>
              <a:rPr lang="fr-CA" sz="1200" b="1" i="0" u="none" strike="noStrike" dirty="0">
                <a:solidFill>
                  <a:srgbClr val="0D266D"/>
                </a:solidFill>
              </a:rPr>
              <a:t>Les bonnes réponses sont placées dans l’encadré.</a:t>
            </a:r>
            <a:endParaRPr sz="1200" b="0" i="0" u="none" strike="noStrike" dirty="0">
              <a:solidFill>
                <a:srgbClr val="0D266D"/>
              </a:solidFill>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dirty="0">
              <a:solidFill>
                <a:srgbClr val="0D266D"/>
              </a:solidFill>
            </a:endParaRPr>
          </a:p>
          <a:p>
            <a:pPr marL="0" lvl="0" indent="0" algn="l" rtl="0">
              <a:spcBef>
                <a:spcPts val="0"/>
              </a:spcBef>
              <a:spcAft>
                <a:spcPts val="0"/>
              </a:spcAft>
              <a:buNone/>
            </a:pPr>
            <a:endParaRPr dirty="0"/>
          </a:p>
        </p:txBody>
      </p:sp>
      <p:sp>
        <p:nvSpPr>
          <p:cNvPr id="390" name="Google Shape;390;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7" name="Google Shape;407;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250000"/>
              </a:lnSpc>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a:extLst>
            <a:ext uri="{FF2B5EF4-FFF2-40B4-BE49-F238E27FC236}">
              <a16:creationId xmlns:a16="http://schemas.microsoft.com/office/drawing/2014/main" id="{225DB3B8-BEC4-B732-6C4A-1691BD6E7DC3}"/>
            </a:ext>
          </a:extLst>
        </p:cNvPr>
        <p:cNvGrpSpPr/>
        <p:nvPr/>
      </p:nvGrpSpPr>
      <p:grpSpPr>
        <a:xfrm>
          <a:off x="0" y="0"/>
          <a:ext cx="0" cy="0"/>
          <a:chOff x="0" y="0"/>
          <a:chExt cx="0" cy="0"/>
        </a:xfrm>
      </p:grpSpPr>
      <p:sp>
        <p:nvSpPr>
          <p:cNvPr id="600" name="Google Shape;600;p63:notes">
            <a:extLst>
              <a:ext uri="{FF2B5EF4-FFF2-40B4-BE49-F238E27FC236}">
                <a16:creationId xmlns:a16="http://schemas.microsoft.com/office/drawing/2014/main" id="{70651558-EF03-2CFC-7DFB-53AAF143D916}"/>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1" name="Google Shape;601;p63:notes">
            <a:extLst>
              <a:ext uri="{FF2B5EF4-FFF2-40B4-BE49-F238E27FC236}">
                <a16:creationId xmlns:a16="http://schemas.microsoft.com/office/drawing/2014/main" id="{2D9F9522-3ABD-AF7A-1215-0658372B882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lang="fr-CA" dirty="0"/>
          </a:p>
          <a:p>
            <a:pPr marL="0" lvl="0" indent="0" algn="l" rtl="0">
              <a:spcBef>
                <a:spcPts val="0"/>
              </a:spcBef>
              <a:spcAft>
                <a:spcPts val="0"/>
              </a:spcAft>
              <a:buNone/>
            </a:pPr>
            <a:endParaRPr dirty="0"/>
          </a:p>
        </p:txBody>
      </p:sp>
      <p:sp>
        <p:nvSpPr>
          <p:cNvPr id="602" name="Google Shape;602;p63:notes">
            <a:extLst>
              <a:ext uri="{FF2B5EF4-FFF2-40B4-BE49-F238E27FC236}">
                <a16:creationId xmlns:a16="http://schemas.microsoft.com/office/drawing/2014/main" id="{32367A35-BB54-1719-7358-FB04A19BD12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36</a:t>
            </a:fld>
            <a:endParaRPr/>
          </a:p>
        </p:txBody>
      </p:sp>
    </p:spTree>
    <p:extLst>
      <p:ext uri="{BB962C8B-B14F-4D97-AF65-F5344CB8AC3E}">
        <p14:creationId xmlns:p14="http://schemas.microsoft.com/office/powerpoint/2010/main" val="40071412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Google Shape;600;p6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1" name="Google Shape;601;p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lang="fr-CA" dirty="0"/>
          </a:p>
          <a:p>
            <a:pPr marL="0" lvl="0" indent="0" algn="l" rtl="0">
              <a:spcBef>
                <a:spcPts val="0"/>
              </a:spcBef>
              <a:spcAft>
                <a:spcPts val="0"/>
              </a:spcAft>
              <a:buNone/>
            </a:pPr>
            <a:endParaRPr lang="fr-CA" dirty="0"/>
          </a:p>
          <a:p>
            <a:pPr marL="0" lvl="0" indent="0" algn="l" rtl="0">
              <a:spcBef>
                <a:spcPts val="0"/>
              </a:spcBef>
              <a:spcAft>
                <a:spcPts val="0"/>
              </a:spcAft>
              <a:buNone/>
            </a:pPr>
            <a:endParaRPr lang="fr-CA" dirty="0"/>
          </a:p>
          <a:p>
            <a:pPr marL="0" lvl="0" indent="0" algn="l" rtl="0">
              <a:spcBef>
                <a:spcPts val="0"/>
              </a:spcBef>
              <a:spcAft>
                <a:spcPts val="0"/>
              </a:spcAft>
              <a:buNone/>
            </a:pPr>
            <a:endParaRPr lang="fr-CA" dirty="0"/>
          </a:p>
          <a:p>
            <a:pPr marL="0" lvl="0" indent="0" algn="l" rtl="0">
              <a:spcBef>
                <a:spcPts val="0"/>
              </a:spcBef>
              <a:spcAft>
                <a:spcPts val="0"/>
              </a:spcAft>
              <a:buNone/>
            </a:pPr>
            <a:endParaRPr lang="fr-CA" dirty="0"/>
          </a:p>
          <a:p>
            <a:pPr marL="0" lvl="0" indent="0" algn="l" rtl="0">
              <a:spcBef>
                <a:spcPts val="0"/>
              </a:spcBef>
              <a:spcAft>
                <a:spcPts val="0"/>
              </a:spcAft>
              <a:buNone/>
            </a:pPr>
            <a:endParaRPr lang="fr-CA" dirty="0"/>
          </a:p>
          <a:p>
            <a:pPr marL="0" lvl="0" indent="0" algn="l" rtl="0">
              <a:spcBef>
                <a:spcPts val="0"/>
              </a:spcBef>
              <a:spcAft>
                <a:spcPts val="0"/>
              </a:spcAft>
              <a:buNone/>
            </a:pPr>
            <a:endParaRPr dirty="0"/>
          </a:p>
        </p:txBody>
      </p:sp>
      <p:sp>
        <p:nvSpPr>
          <p:cNvPr id="602" name="Google Shape;602;p6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a:extLst>
            <a:ext uri="{FF2B5EF4-FFF2-40B4-BE49-F238E27FC236}">
              <a16:creationId xmlns:a16="http://schemas.microsoft.com/office/drawing/2014/main" id="{DD0F5429-63D3-30B1-795A-0363D1A932E8}"/>
            </a:ext>
          </a:extLst>
        </p:cNvPr>
        <p:cNvGrpSpPr/>
        <p:nvPr/>
      </p:nvGrpSpPr>
      <p:grpSpPr>
        <a:xfrm>
          <a:off x="0" y="0"/>
          <a:ext cx="0" cy="0"/>
          <a:chOff x="0" y="0"/>
          <a:chExt cx="0" cy="0"/>
        </a:xfrm>
      </p:grpSpPr>
      <p:sp>
        <p:nvSpPr>
          <p:cNvPr id="388" name="Google Shape;388;p36:notes">
            <a:extLst>
              <a:ext uri="{FF2B5EF4-FFF2-40B4-BE49-F238E27FC236}">
                <a16:creationId xmlns:a16="http://schemas.microsoft.com/office/drawing/2014/main" id="{68ACF66A-49AA-AECA-2CB1-14E6F1AF2C54}"/>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9" name="Google Shape;389;p36:notes">
            <a:extLst>
              <a:ext uri="{FF2B5EF4-FFF2-40B4-BE49-F238E27FC236}">
                <a16:creationId xmlns:a16="http://schemas.microsoft.com/office/drawing/2014/main" id="{B68F06A4-84D7-8007-1E3A-93324221E95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dirty="0">
              <a:solidFill>
                <a:srgbClr val="0D266D"/>
              </a:solidFill>
            </a:endParaRPr>
          </a:p>
          <a:p>
            <a:pPr marL="0" lvl="0" indent="0" algn="l" rtl="0">
              <a:spcBef>
                <a:spcPts val="0"/>
              </a:spcBef>
              <a:spcAft>
                <a:spcPts val="0"/>
              </a:spcAft>
              <a:buNone/>
            </a:pPr>
            <a:endParaRPr dirty="0"/>
          </a:p>
        </p:txBody>
      </p:sp>
      <p:sp>
        <p:nvSpPr>
          <p:cNvPr id="390" name="Google Shape;390;p36:notes">
            <a:extLst>
              <a:ext uri="{FF2B5EF4-FFF2-40B4-BE49-F238E27FC236}">
                <a16:creationId xmlns:a16="http://schemas.microsoft.com/office/drawing/2014/main" id="{F3E403C1-4A3E-FB09-E425-E487A732FBE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38</a:t>
            </a:fld>
            <a:endParaRPr/>
          </a:p>
        </p:txBody>
      </p:sp>
    </p:spTree>
    <p:extLst>
      <p:ext uri="{BB962C8B-B14F-4D97-AF65-F5344CB8AC3E}">
        <p14:creationId xmlns:p14="http://schemas.microsoft.com/office/powerpoint/2010/main" val="23772822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
        <p:cNvGrpSpPr/>
        <p:nvPr/>
      </p:nvGrpSpPr>
      <p:grpSpPr>
        <a:xfrm>
          <a:off x="0" y="0"/>
          <a:ext cx="0" cy="0"/>
          <a:chOff x="0" y="0"/>
          <a:chExt cx="0" cy="0"/>
        </a:xfrm>
      </p:grpSpPr>
      <p:sp>
        <p:nvSpPr>
          <p:cNvPr id="609" name="Google Shape;609;p6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610" name="Google Shape;610;p6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 name="Google Shape;8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 name="Google Shape;82;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0" name="Google Shape;100;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6" name="Google Shape;106;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D266D"/>
              </a:buClr>
              <a:buSzPts val="1200"/>
              <a:buFont typeface="Calibri"/>
              <a:buNone/>
            </a:pPr>
            <a:r>
              <a:rPr lang="fr-CA" sz="1200" b="1" dirty="0">
                <a:solidFill>
                  <a:srgbClr val="0D266D"/>
                </a:solidFill>
              </a:rPr>
              <a:t>Les bonnes réponses sont indiquées dans le tableau.</a:t>
            </a:r>
            <a:endParaRPr lang="fr-CA" dirty="0"/>
          </a:p>
          <a:p>
            <a:pPr marL="0" marR="0" lvl="0" indent="0" algn="l" rtl="0">
              <a:lnSpc>
                <a:spcPct val="100000"/>
              </a:lnSpc>
              <a:spcBef>
                <a:spcPts val="0"/>
              </a:spcBef>
              <a:spcAft>
                <a:spcPts val="0"/>
              </a:spcAft>
              <a:buClr>
                <a:schemeClr val="dk1"/>
              </a:buClr>
              <a:buSzPts val="1200"/>
              <a:buFont typeface="Calibri"/>
              <a:buNone/>
            </a:pPr>
            <a:endParaRPr lang="fr-CA" sz="1200" dirty="0">
              <a:solidFill>
                <a:srgbClr val="0D266D"/>
              </a:solidFill>
            </a:endParaRPr>
          </a:p>
          <a:p>
            <a:pPr marL="0" lvl="0" indent="0" algn="l" rtl="0">
              <a:spcBef>
                <a:spcPts val="0"/>
              </a:spcBef>
              <a:spcAft>
                <a:spcPts val="0"/>
              </a:spcAft>
              <a:buNone/>
            </a:pPr>
            <a:endParaRPr b="0" dirty="0"/>
          </a:p>
        </p:txBody>
      </p:sp>
      <p:sp>
        <p:nvSpPr>
          <p:cNvPr id="115" name="Google Shape;115;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a:extLst>
            <a:ext uri="{FF2B5EF4-FFF2-40B4-BE49-F238E27FC236}">
              <a16:creationId xmlns:a16="http://schemas.microsoft.com/office/drawing/2014/main" id="{2334D202-C3FE-F6B6-31EF-DBF07233199B}"/>
            </a:ext>
          </a:extLst>
        </p:cNvPr>
        <p:cNvGrpSpPr/>
        <p:nvPr/>
      </p:nvGrpSpPr>
      <p:grpSpPr>
        <a:xfrm>
          <a:off x="0" y="0"/>
          <a:ext cx="0" cy="0"/>
          <a:chOff x="0" y="0"/>
          <a:chExt cx="0" cy="0"/>
        </a:xfrm>
      </p:grpSpPr>
      <p:sp>
        <p:nvSpPr>
          <p:cNvPr id="123" name="Google Shape;123;p8:notes">
            <a:extLst>
              <a:ext uri="{FF2B5EF4-FFF2-40B4-BE49-F238E27FC236}">
                <a16:creationId xmlns:a16="http://schemas.microsoft.com/office/drawing/2014/main" id="{52C74720-5127-D03E-1944-B0B9DE154701}"/>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8:notes">
            <a:extLst>
              <a:ext uri="{FF2B5EF4-FFF2-40B4-BE49-F238E27FC236}">
                <a16:creationId xmlns:a16="http://schemas.microsoft.com/office/drawing/2014/main" id="{0E54C523-B28A-376C-EF9B-97131BD8D9B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b="1" dirty="0"/>
          </a:p>
          <a:p>
            <a:pPr marL="0" lvl="0" indent="0" algn="l" rtl="0">
              <a:spcBef>
                <a:spcPts val="0"/>
              </a:spcBef>
              <a:spcAft>
                <a:spcPts val="0"/>
              </a:spcAft>
              <a:buNone/>
            </a:pPr>
            <a:endParaRPr b="0" dirty="0"/>
          </a:p>
          <a:p>
            <a:pPr marL="0" lvl="0" indent="0" algn="l" rtl="0">
              <a:spcBef>
                <a:spcPts val="0"/>
              </a:spcBef>
              <a:spcAft>
                <a:spcPts val="0"/>
              </a:spcAft>
              <a:buNone/>
            </a:pPr>
            <a:endParaRPr b="0" dirty="0"/>
          </a:p>
        </p:txBody>
      </p:sp>
      <p:sp>
        <p:nvSpPr>
          <p:cNvPr id="125" name="Google Shape;125;p8:notes">
            <a:extLst>
              <a:ext uri="{FF2B5EF4-FFF2-40B4-BE49-F238E27FC236}">
                <a16:creationId xmlns:a16="http://schemas.microsoft.com/office/drawing/2014/main" id="{3D640E9E-E2BA-1BC2-0840-54076CF9937E}"/>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8</a:t>
            </a:fld>
            <a:endParaRPr/>
          </a:p>
        </p:txBody>
      </p:sp>
    </p:spTree>
    <p:extLst>
      <p:ext uri="{BB962C8B-B14F-4D97-AF65-F5344CB8AC3E}">
        <p14:creationId xmlns:p14="http://schemas.microsoft.com/office/powerpoint/2010/main" val="1276665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b="1" dirty="0"/>
          </a:p>
          <a:p>
            <a:pPr marL="0" lvl="0" indent="0" algn="l" rtl="0">
              <a:spcBef>
                <a:spcPts val="0"/>
              </a:spcBef>
              <a:spcAft>
                <a:spcPts val="0"/>
              </a:spcAft>
              <a:buNone/>
            </a:pPr>
            <a:endParaRPr b="0" dirty="0"/>
          </a:p>
          <a:p>
            <a:pPr marL="0" lvl="0" indent="0" algn="l" rtl="0">
              <a:spcBef>
                <a:spcPts val="0"/>
              </a:spcBef>
              <a:spcAft>
                <a:spcPts val="0"/>
              </a:spcAft>
              <a:buNone/>
            </a:pPr>
            <a:endParaRPr b="0" dirty="0"/>
          </a:p>
        </p:txBody>
      </p:sp>
      <p:sp>
        <p:nvSpPr>
          <p:cNvPr id="125" name="Google Shape;12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Page titre" type="title">
  <p:cSld name="TITLE">
    <p:spTree>
      <p:nvGrpSpPr>
        <p:cNvPr id="1" name="Shape 12"/>
        <p:cNvGrpSpPr/>
        <p:nvPr/>
      </p:nvGrpSpPr>
      <p:grpSpPr>
        <a:xfrm>
          <a:off x="0" y="0"/>
          <a:ext cx="0" cy="0"/>
          <a:chOff x="0" y="0"/>
          <a:chExt cx="0" cy="0"/>
        </a:xfrm>
      </p:grpSpPr>
      <p:sp>
        <p:nvSpPr>
          <p:cNvPr id="13" name="Google Shape;13;p66"/>
          <p:cNvSpPr txBox="1">
            <a:spLocks noGrp="1"/>
          </p:cNvSpPr>
          <p:nvPr>
            <p:ph type="ctrTitle"/>
          </p:nvPr>
        </p:nvSpPr>
        <p:spPr>
          <a:xfrm>
            <a:off x="3683479" y="1814478"/>
            <a:ext cx="4920292" cy="1845065"/>
          </a:xfrm>
          <a:prstGeom prst="rect">
            <a:avLst/>
          </a:prstGeom>
          <a:noFill/>
          <a:ln>
            <a:noFill/>
          </a:ln>
        </p:spPr>
        <p:txBody>
          <a:bodyPr spcFirstLastPara="1" wrap="square" lIns="91425" tIns="45700" rIns="91425" bIns="45700" anchor="b" anchorCtr="0">
            <a:noAutofit/>
          </a:bodyPr>
          <a:lstStyle>
            <a:lvl1pPr lvl="0" algn="r">
              <a:lnSpc>
                <a:spcPct val="90000"/>
              </a:lnSpc>
              <a:spcBef>
                <a:spcPts val="0"/>
              </a:spcBef>
              <a:spcAft>
                <a:spcPts val="0"/>
              </a:spcAft>
              <a:buClr>
                <a:srgbClr val="D60B41"/>
              </a:buClr>
              <a:buSzPts val="6500"/>
              <a:buFont typeface="Play"/>
              <a:buNone/>
              <a:defRPr sz="6500">
                <a:solidFill>
                  <a:srgbClr val="D60B41"/>
                </a:solidFill>
                <a:latin typeface="Aptos" panose="020B00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4" name="Google Shape;14;p66"/>
          <p:cNvSpPr txBox="1">
            <a:spLocks noGrp="1"/>
          </p:cNvSpPr>
          <p:nvPr>
            <p:ph type="subTitle" idx="1"/>
          </p:nvPr>
        </p:nvSpPr>
        <p:spPr>
          <a:xfrm>
            <a:off x="4312129" y="3660786"/>
            <a:ext cx="4291642" cy="930409"/>
          </a:xfrm>
          <a:prstGeom prst="rect">
            <a:avLst/>
          </a:prstGeom>
          <a:noFill/>
          <a:ln>
            <a:noFill/>
          </a:ln>
        </p:spPr>
        <p:txBody>
          <a:bodyPr spcFirstLastPara="1" wrap="square" lIns="91425" tIns="45700" rIns="91425" bIns="45700" anchor="t" anchorCtr="0">
            <a:normAutofit/>
          </a:bodyPr>
          <a:lstStyle>
            <a:lvl1pPr lvl="0" algn="r">
              <a:lnSpc>
                <a:spcPct val="100000"/>
              </a:lnSpc>
              <a:spcBef>
                <a:spcPts val="0"/>
              </a:spcBef>
              <a:spcAft>
                <a:spcPts val="0"/>
              </a:spcAft>
              <a:buClr>
                <a:srgbClr val="D60B41"/>
              </a:buClr>
              <a:buSzPts val="1800"/>
              <a:buNone/>
              <a:defRPr sz="1800">
                <a:solidFill>
                  <a:srgbClr val="D60B4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exemple d'icônes">
  <p:cSld name="exemple d'icônes">
    <p:spTree>
      <p:nvGrpSpPr>
        <p:cNvPr id="1" name="Shape 46"/>
        <p:cNvGrpSpPr/>
        <p:nvPr/>
      </p:nvGrpSpPr>
      <p:grpSpPr>
        <a:xfrm>
          <a:off x="0" y="0"/>
          <a:ext cx="0" cy="0"/>
          <a:chOff x="0" y="0"/>
          <a:chExt cx="0" cy="0"/>
        </a:xfrm>
      </p:grpSpPr>
      <p:pic>
        <p:nvPicPr>
          <p:cNvPr id="47" name="Google Shape;47;p74" descr="Rythme cardiaque avec un remplissage uni"/>
          <p:cNvPicPr preferRelativeResize="0"/>
          <p:nvPr/>
        </p:nvPicPr>
        <p:blipFill rotWithShape="1">
          <a:blip r:embed="rId2">
            <a:alphaModFix/>
          </a:blip>
          <a:srcRect/>
          <a:stretch/>
        </p:blipFill>
        <p:spPr>
          <a:xfrm>
            <a:off x="3467819" y="3413165"/>
            <a:ext cx="1492370" cy="1492370"/>
          </a:xfrm>
          <a:prstGeom prst="rect">
            <a:avLst/>
          </a:prstGeom>
          <a:noFill/>
          <a:ln>
            <a:noFill/>
          </a:ln>
        </p:spPr>
      </p:pic>
      <p:pic>
        <p:nvPicPr>
          <p:cNvPr id="48" name="Google Shape;48;p74" descr="Cœur avec battements avec un remplissage uni"/>
          <p:cNvPicPr preferRelativeResize="0"/>
          <p:nvPr/>
        </p:nvPicPr>
        <p:blipFill rotWithShape="1">
          <a:blip r:embed="rId3">
            <a:alphaModFix/>
          </a:blip>
          <a:srcRect/>
          <a:stretch/>
        </p:blipFill>
        <p:spPr>
          <a:xfrm>
            <a:off x="2355011" y="3003410"/>
            <a:ext cx="1302589" cy="1302589"/>
          </a:xfrm>
          <a:prstGeom prst="rect">
            <a:avLst/>
          </a:prstGeom>
          <a:noFill/>
          <a:ln>
            <a:noFill/>
          </a:ln>
        </p:spPr>
      </p:pic>
      <p:pic>
        <p:nvPicPr>
          <p:cNvPr id="49" name="Google Shape;49;p74" descr="Médical avec un remplissage uni"/>
          <p:cNvPicPr preferRelativeResize="0"/>
          <p:nvPr/>
        </p:nvPicPr>
        <p:blipFill rotWithShape="1">
          <a:blip r:embed="rId4">
            <a:alphaModFix/>
          </a:blip>
          <a:srcRect/>
          <a:stretch/>
        </p:blipFill>
        <p:spPr>
          <a:xfrm>
            <a:off x="4935132" y="2787750"/>
            <a:ext cx="1371600" cy="1371600"/>
          </a:xfrm>
          <a:prstGeom prst="rect">
            <a:avLst/>
          </a:prstGeom>
          <a:noFill/>
          <a:ln>
            <a:noFill/>
          </a:ln>
        </p:spPr>
      </p:pic>
      <p:pic>
        <p:nvPicPr>
          <p:cNvPr id="50" name="Google Shape;50;p74" descr="RCR avec un remplissage uni"/>
          <p:cNvPicPr preferRelativeResize="0"/>
          <p:nvPr/>
        </p:nvPicPr>
        <p:blipFill rotWithShape="1">
          <a:blip r:embed="rId5">
            <a:alphaModFix/>
          </a:blip>
          <a:srcRect/>
          <a:stretch/>
        </p:blipFill>
        <p:spPr>
          <a:xfrm>
            <a:off x="3839166" y="2498765"/>
            <a:ext cx="914400" cy="914400"/>
          </a:xfrm>
          <a:prstGeom prst="rect">
            <a:avLst/>
          </a:prstGeom>
          <a:noFill/>
          <a:ln>
            <a:noFill/>
          </a:ln>
        </p:spPr>
      </p:pic>
      <p:pic>
        <p:nvPicPr>
          <p:cNvPr id="51" name="Google Shape;51;p74" descr="Médecine avec un remplissage uni"/>
          <p:cNvPicPr preferRelativeResize="0"/>
          <p:nvPr/>
        </p:nvPicPr>
        <p:blipFill rotWithShape="1">
          <a:blip r:embed="rId6">
            <a:alphaModFix/>
          </a:blip>
          <a:srcRect/>
          <a:stretch/>
        </p:blipFill>
        <p:spPr>
          <a:xfrm>
            <a:off x="3010619" y="2041565"/>
            <a:ext cx="914400" cy="914400"/>
          </a:xfrm>
          <a:prstGeom prst="rect">
            <a:avLst/>
          </a:prstGeom>
          <a:noFill/>
          <a:ln>
            <a:noFill/>
          </a:ln>
        </p:spPr>
      </p:pic>
      <p:pic>
        <p:nvPicPr>
          <p:cNvPr id="52" name="Google Shape;52;p74" descr="Stéthoscope avec un remplissage uni"/>
          <p:cNvPicPr preferRelativeResize="0"/>
          <p:nvPr/>
        </p:nvPicPr>
        <p:blipFill rotWithShape="1">
          <a:blip r:embed="rId7">
            <a:alphaModFix/>
          </a:blip>
          <a:srcRect/>
          <a:stretch/>
        </p:blipFill>
        <p:spPr>
          <a:xfrm>
            <a:off x="2066026" y="2183901"/>
            <a:ext cx="914400" cy="914400"/>
          </a:xfrm>
          <a:prstGeom prst="rect">
            <a:avLst/>
          </a:prstGeom>
          <a:noFill/>
          <a:ln>
            <a:noFill/>
          </a:ln>
        </p:spPr>
      </p:pic>
      <p:pic>
        <p:nvPicPr>
          <p:cNvPr id="53" name="Google Shape;53;p74" descr="ADN avec un remplissage uni"/>
          <p:cNvPicPr preferRelativeResize="0"/>
          <p:nvPr/>
        </p:nvPicPr>
        <p:blipFill rotWithShape="1">
          <a:blip r:embed="rId8">
            <a:alphaModFix/>
          </a:blip>
          <a:srcRect/>
          <a:stretch/>
        </p:blipFill>
        <p:spPr>
          <a:xfrm>
            <a:off x="6237721" y="2546210"/>
            <a:ext cx="914400" cy="914400"/>
          </a:xfrm>
          <a:prstGeom prst="rect">
            <a:avLst/>
          </a:prstGeom>
          <a:noFill/>
          <a:ln>
            <a:noFill/>
          </a:ln>
        </p:spPr>
      </p:pic>
      <p:pic>
        <p:nvPicPr>
          <p:cNvPr id="54" name="Google Shape;54;p74" descr="Seringue avec un remplissage uni"/>
          <p:cNvPicPr preferRelativeResize="0"/>
          <p:nvPr/>
        </p:nvPicPr>
        <p:blipFill rotWithShape="1">
          <a:blip r:embed="rId9">
            <a:alphaModFix/>
          </a:blip>
          <a:srcRect/>
          <a:stretch/>
        </p:blipFill>
        <p:spPr>
          <a:xfrm>
            <a:off x="1487646" y="3391599"/>
            <a:ext cx="914400" cy="914400"/>
          </a:xfrm>
          <a:prstGeom prst="rect">
            <a:avLst/>
          </a:prstGeom>
          <a:noFill/>
          <a:ln>
            <a:noFill/>
          </a:ln>
        </p:spPr>
      </p:pic>
      <p:pic>
        <p:nvPicPr>
          <p:cNvPr id="55" name="Google Shape;55;p74" descr="Ambulance avec un remplissage uni"/>
          <p:cNvPicPr preferRelativeResize="0"/>
          <p:nvPr/>
        </p:nvPicPr>
        <p:blipFill rotWithShape="1">
          <a:blip r:embed="rId10">
            <a:alphaModFix/>
          </a:blip>
          <a:srcRect/>
          <a:stretch/>
        </p:blipFill>
        <p:spPr>
          <a:xfrm>
            <a:off x="5943600" y="3838755"/>
            <a:ext cx="914400" cy="914400"/>
          </a:xfrm>
          <a:prstGeom prst="rect">
            <a:avLst/>
          </a:prstGeom>
          <a:noFill/>
          <a:ln>
            <a:noFill/>
          </a:ln>
        </p:spPr>
      </p:pic>
      <p:pic>
        <p:nvPicPr>
          <p:cNvPr id="56" name="Google Shape;56;p74" descr="Femme médecin avec un remplissage uni"/>
          <p:cNvPicPr preferRelativeResize="0"/>
          <p:nvPr/>
        </p:nvPicPr>
        <p:blipFill rotWithShape="1">
          <a:blip r:embed="rId11">
            <a:alphaModFix/>
          </a:blip>
          <a:srcRect/>
          <a:stretch/>
        </p:blipFill>
        <p:spPr>
          <a:xfrm>
            <a:off x="4589665" y="1832375"/>
            <a:ext cx="914400" cy="9144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page contenu - liste à puces">
  <p:cSld name="page contenu - liste à puces">
    <p:spTree>
      <p:nvGrpSpPr>
        <p:cNvPr id="1" name="Shape 15"/>
        <p:cNvGrpSpPr/>
        <p:nvPr/>
      </p:nvGrpSpPr>
      <p:grpSpPr>
        <a:xfrm>
          <a:off x="0" y="0"/>
          <a:ext cx="0" cy="0"/>
          <a:chOff x="0" y="0"/>
          <a:chExt cx="0" cy="0"/>
        </a:xfrm>
      </p:grpSpPr>
      <p:sp>
        <p:nvSpPr>
          <p:cNvPr id="16" name="Google Shape;16;p67"/>
          <p:cNvSpPr/>
          <p:nvPr/>
        </p:nvSpPr>
        <p:spPr>
          <a:xfrm>
            <a:off x="0" y="0"/>
            <a:ext cx="9144000" cy="1337094"/>
          </a:xfrm>
          <a:prstGeom prst="rect">
            <a:avLst/>
          </a:prstGeom>
          <a:solidFill>
            <a:srgbClr val="CAE7F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 name="Google Shape;17;p67"/>
          <p:cNvSpPr txBox="1">
            <a:spLocks noGrp="1"/>
          </p:cNvSpPr>
          <p:nvPr>
            <p:ph type="title"/>
          </p:nvPr>
        </p:nvSpPr>
        <p:spPr>
          <a:xfrm>
            <a:off x="1354914" y="363757"/>
            <a:ext cx="7160436" cy="609579"/>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rgbClr val="D60B41"/>
              </a:buClr>
              <a:buSzPts val="3000"/>
              <a:buFont typeface="Play"/>
              <a:buNone/>
              <a:defRPr sz="3000">
                <a:solidFill>
                  <a:srgbClr val="D60B41"/>
                </a:solidFill>
                <a:latin typeface="Aptos" panose="020B00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8" name="Google Shape;18;p67"/>
          <p:cNvSpPr txBox="1">
            <a:spLocks noGrp="1"/>
          </p:cNvSpPr>
          <p:nvPr>
            <p:ph type="body" idx="1"/>
          </p:nvPr>
        </p:nvSpPr>
        <p:spPr>
          <a:xfrm>
            <a:off x="820198" y="1833323"/>
            <a:ext cx="7695151" cy="319135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Font typeface="Arial"/>
              <a:buChar char="›"/>
              <a:defRPr/>
            </a:lvl1pPr>
            <a:lvl2pPr marL="914400" lvl="1" indent="-381000" algn="l">
              <a:lnSpc>
                <a:spcPct val="90000"/>
              </a:lnSpc>
              <a:spcBef>
                <a:spcPts val="500"/>
              </a:spcBef>
              <a:spcAft>
                <a:spcPts val="0"/>
              </a:spcAft>
              <a:buClr>
                <a:schemeClr val="dk1"/>
              </a:buClr>
              <a:buSzPts val="2400"/>
              <a:buFont typeface="Arial"/>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 name="Google Shape;19;p67"/>
          <p:cNvSpPr txBox="1">
            <a:spLocks noGrp="1"/>
          </p:cNvSpPr>
          <p:nvPr>
            <p:ph type="body" idx="2"/>
          </p:nvPr>
        </p:nvSpPr>
        <p:spPr>
          <a:xfrm>
            <a:off x="258793" y="6385389"/>
            <a:ext cx="1717376" cy="21770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D60B41"/>
              </a:buClr>
              <a:buSzPts val="1200"/>
              <a:buNone/>
              <a:defRPr sz="1200">
                <a:solidFill>
                  <a:srgbClr val="D60B41"/>
                </a:solidFill>
              </a:defRPr>
            </a:lvl1pPr>
            <a:lvl2pPr marL="914400" lvl="1" indent="-228600" algn="l">
              <a:lnSpc>
                <a:spcPct val="90000"/>
              </a:lnSpc>
              <a:spcBef>
                <a:spcPts val="500"/>
              </a:spcBef>
              <a:spcAft>
                <a:spcPts val="0"/>
              </a:spcAft>
              <a:buClr>
                <a:schemeClr val="dk1"/>
              </a:buClr>
              <a:buSzPts val="1200"/>
              <a:buNone/>
              <a:defRPr sz="12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200"/>
              <a:buNone/>
              <a:defRPr sz="1200"/>
            </a:lvl4pPr>
            <a:lvl5pPr marL="2286000" lvl="4" indent="-228600" algn="l">
              <a:lnSpc>
                <a:spcPct val="90000"/>
              </a:lnSpc>
              <a:spcBef>
                <a:spcPts val="500"/>
              </a:spcBef>
              <a:spcAft>
                <a:spcPts val="0"/>
              </a:spcAft>
              <a:buClr>
                <a:schemeClr val="dk1"/>
              </a:buClr>
              <a:buSzPts val="1200"/>
              <a:buNone/>
              <a:defRPr sz="1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20" name="Google Shape;20;p67"/>
          <p:cNvCxnSpPr>
            <a:stCxn id="19" idx="3"/>
          </p:cNvCxnSpPr>
          <p:nvPr/>
        </p:nvCxnSpPr>
        <p:spPr>
          <a:xfrm>
            <a:off x="1976169" y="6494243"/>
            <a:ext cx="6762300" cy="27300"/>
          </a:xfrm>
          <a:prstGeom prst="straightConnector1">
            <a:avLst/>
          </a:prstGeom>
          <a:noFill/>
          <a:ln w="9525" cap="flat" cmpd="sng">
            <a:solidFill>
              <a:srgbClr val="D60B41"/>
            </a:solidFill>
            <a:prstDash val="solid"/>
            <a:miter lim="800000"/>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Page sous-titre">
  <p:cSld name="Page sous-titre">
    <p:spTree>
      <p:nvGrpSpPr>
        <p:cNvPr id="1" name="Shape 21"/>
        <p:cNvGrpSpPr/>
        <p:nvPr/>
      </p:nvGrpSpPr>
      <p:grpSpPr>
        <a:xfrm>
          <a:off x="0" y="0"/>
          <a:ext cx="0" cy="0"/>
          <a:chOff x="0" y="0"/>
          <a:chExt cx="0" cy="0"/>
        </a:xfrm>
      </p:grpSpPr>
      <p:pic>
        <p:nvPicPr>
          <p:cNvPr id="22" name="Google Shape;22;p68" descr="Une image contenant capture d’écran, conception&#10;&#10;Description générée automatiquement"/>
          <p:cNvPicPr preferRelativeResize="0"/>
          <p:nvPr/>
        </p:nvPicPr>
        <p:blipFill rotWithShape="1">
          <a:blip r:embed="rId2">
            <a:alphaModFix/>
          </a:blip>
          <a:srcRect/>
          <a:stretch/>
        </p:blipFill>
        <p:spPr>
          <a:xfrm>
            <a:off x="378" y="283"/>
            <a:ext cx="9143244" cy="6857433"/>
          </a:xfrm>
          <a:prstGeom prst="rect">
            <a:avLst/>
          </a:prstGeom>
          <a:noFill/>
          <a:ln>
            <a:noFill/>
          </a:ln>
        </p:spPr>
      </p:pic>
      <p:sp>
        <p:nvSpPr>
          <p:cNvPr id="23" name="Google Shape;23;p68"/>
          <p:cNvSpPr txBox="1">
            <a:spLocks noGrp="1"/>
          </p:cNvSpPr>
          <p:nvPr>
            <p:ph type="title"/>
          </p:nvPr>
        </p:nvSpPr>
        <p:spPr>
          <a:xfrm>
            <a:off x="4356340" y="365125"/>
            <a:ext cx="4159010" cy="5440451"/>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rgbClr val="D60B41"/>
              </a:buClr>
              <a:buSzPts val="4400"/>
              <a:buFont typeface="Play"/>
              <a:buNone/>
              <a:defRPr baseline="0">
                <a:solidFill>
                  <a:srgbClr val="D60B41"/>
                </a:solidFill>
                <a:latin typeface="Aptos" panose="020B00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pic>
        <p:nvPicPr>
          <p:cNvPr id="24" name="Google Shape;24;p68" descr="Une image contenant clipart, illustration, dessin, Graphique&#10;&#10;Description générée automatiquement"/>
          <p:cNvPicPr preferRelativeResize="0"/>
          <p:nvPr/>
        </p:nvPicPr>
        <p:blipFill rotWithShape="1">
          <a:blip r:embed="rId3">
            <a:alphaModFix/>
          </a:blip>
          <a:srcRect/>
          <a:stretch/>
        </p:blipFill>
        <p:spPr>
          <a:xfrm>
            <a:off x="-654536" y="1860490"/>
            <a:ext cx="5106365" cy="4632384"/>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5"/>
        <p:cNvGrpSpPr/>
        <p:nvPr/>
      </p:nvGrpSpPr>
      <p:grpSpPr>
        <a:xfrm>
          <a:off x="0" y="0"/>
          <a:ext cx="0" cy="0"/>
          <a:chOff x="0" y="0"/>
          <a:chExt cx="0" cy="0"/>
        </a:xfrm>
      </p:grpSpPr>
      <p:sp>
        <p:nvSpPr>
          <p:cNvPr id="26" name="Google Shape;26;p69"/>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rmAutofit/>
          </a:bodyPr>
          <a:lstStyle>
            <a:lvl1pPr lvl="0" algn="l">
              <a:lnSpc>
                <a:spcPct val="90000"/>
              </a:lnSpc>
              <a:spcBef>
                <a:spcPts val="0"/>
              </a:spcBef>
              <a:spcAft>
                <a:spcPts val="0"/>
              </a:spcAft>
              <a:buClr>
                <a:schemeClr val="dk1"/>
              </a:buClr>
              <a:buSzPts val="2800"/>
              <a:buFont typeface="Play"/>
              <a:buNone/>
              <a:defRPr>
                <a:latin typeface="Aptos" panose="020B0004020202020204" pitchFamily="34" charset="0"/>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27" name="Google Shape;27;p69"/>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rmAutofit/>
          </a:bodyPr>
          <a:lstStyle>
            <a:lvl1pPr marL="457200" lvl="0" indent="-342900" algn="l">
              <a:lnSpc>
                <a:spcPct val="90000"/>
              </a:lnSpc>
              <a:spcBef>
                <a:spcPts val="0"/>
              </a:spcBef>
              <a:spcAft>
                <a:spcPts val="0"/>
              </a:spcAft>
              <a:buClr>
                <a:schemeClr val="dk1"/>
              </a:buClr>
              <a:buSzPts val="1800"/>
              <a:buChar char="●"/>
              <a:defRPr/>
            </a:lvl1pPr>
            <a:lvl2pPr marL="914400" lvl="1" indent="-317500" algn="l">
              <a:lnSpc>
                <a:spcPct val="90000"/>
              </a:lnSpc>
              <a:spcBef>
                <a:spcPts val="0"/>
              </a:spcBef>
              <a:spcAft>
                <a:spcPts val="0"/>
              </a:spcAft>
              <a:buClr>
                <a:schemeClr val="dk1"/>
              </a:buClr>
              <a:buSzPts val="1400"/>
              <a:buChar char="○"/>
              <a:defRPr/>
            </a:lvl2pPr>
            <a:lvl3pPr marL="1371600" lvl="2" indent="-317500" algn="l">
              <a:lnSpc>
                <a:spcPct val="90000"/>
              </a:lnSpc>
              <a:spcBef>
                <a:spcPts val="0"/>
              </a:spcBef>
              <a:spcAft>
                <a:spcPts val="0"/>
              </a:spcAft>
              <a:buClr>
                <a:schemeClr val="dk1"/>
              </a:buClr>
              <a:buSzPts val="1400"/>
              <a:buChar char="■"/>
              <a:defRPr/>
            </a:lvl3pPr>
            <a:lvl4pPr marL="1828800" lvl="3" indent="-317500" algn="l">
              <a:lnSpc>
                <a:spcPct val="90000"/>
              </a:lnSpc>
              <a:spcBef>
                <a:spcPts val="0"/>
              </a:spcBef>
              <a:spcAft>
                <a:spcPts val="0"/>
              </a:spcAft>
              <a:buClr>
                <a:schemeClr val="dk1"/>
              </a:buClr>
              <a:buSzPts val="1400"/>
              <a:buChar char="●"/>
              <a:defRPr/>
            </a:lvl4pPr>
            <a:lvl5pPr marL="2286000" lvl="4" indent="-317500" algn="l">
              <a:lnSpc>
                <a:spcPct val="90000"/>
              </a:lnSpc>
              <a:spcBef>
                <a:spcPts val="0"/>
              </a:spcBef>
              <a:spcAft>
                <a:spcPts val="0"/>
              </a:spcAft>
              <a:buClr>
                <a:schemeClr val="dk1"/>
              </a:buClr>
              <a:buSzPts val="1400"/>
              <a:buChar char="○"/>
              <a:defRPr/>
            </a:lvl5pPr>
            <a:lvl6pPr marL="2743200" lvl="5" indent="-317500" algn="l">
              <a:lnSpc>
                <a:spcPct val="90000"/>
              </a:lnSpc>
              <a:spcBef>
                <a:spcPts val="0"/>
              </a:spcBef>
              <a:spcAft>
                <a:spcPts val="0"/>
              </a:spcAft>
              <a:buClr>
                <a:schemeClr val="dk1"/>
              </a:buClr>
              <a:buSzPts val="1400"/>
              <a:buChar char="■"/>
              <a:defRPr/>
            </a:lvl6pPr>
            <a:lvl7pPr marL="3200400" lvl="6" indent="-317500" algn="l">
              <a:lnSpc>
                <a:spcPct val="90000"/>
              </a:lnSpc>
              <a:spcBef>
                <a:spcPts val="0"/>
              </a:spcBef>
              <a:spcAft>
                <a:spcPts val="0"/>
              </a:spcAft>
              <a:buClr>
                <a:schemeClr val="dk1"/>
              </a:buClr>
              <a:buSzPts val="1400"/>
              <a:buChar char="●"/>
              <a:defRPr/>
            </a:lvl7pPr>
            <a:lvl8pPr marL="3657600" lvl="7" indent="-317500" algn="l">
              <a:lnSpc>
                <a:spcPct val="90000"/>
              </a:lnSpc>
              <a:spcBef>
                <a:spcPts val="0"/>
              </a:spcBef>
              <a:spcAft>
                <a:spcPts val="0"/>
              </a:spcAft>
              <a:buClr>
                <a:schemeClr val="dk1"/>
              </a:buClr>
              <a:buSzPts val="1400"/>
              <a:buChar char="○"/>
              <a:defRPr/>
            </a:lvl8pPr>
            <a:lvl9pPr marL="4114800" lvl="8" indent="-317500" algn="l">
              <a:lnSpc>
                <a:spcPct val="90000"/>
              </a:lnSpc>
              <a:spcBef>
                <a:spcPts val="0"/>
              </a:spcBef>
              <a:spcAft>
                <a:spcPts val="0"/>
              </a:spcAft>
              <a:buClr>
                <a:schemeClr val="dk1"/>
              </a:buClr>
              <a:buSzPts val="1400"/>
              <a:buChar char="■"/>
              <a:defRPr/>
            </a:lvl9pPr>
          </a:lstStyle>
          <a:p>
            <a:endParaRPr dirty="0"/>
          </a:p>
        </p:txBody>
      </p:sp>
      <p:sp>
        <p:nvSpPr>
          <p:cNvPr id="28" name="Google Shape;28;p69"/>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rmAutofit/>
          </a:bodyPr>
          <a:lstStyle>
            <a:lvl1pPr marL="0" marR="0" lvl="0" indent="0" algn="r" rtl="0">
              <a:buClr>
                <a:schemeClr val="dk1"/>
              </a:buClr>
              <a:buSzPts val="1800"/>
              <a:buFont typeface="Arial"/>
              <a:buNone/>
              <a:defRPr sz="1800">
                <a:solidFill>
                  <a:schemeClr val="dk1"/>
                </a:solidFill>
                <a:latin typeface="Arial"/>
                <a:ea typeface="Arial"/>
                <a:cs typeface="Arial"/>
                <a:sym typeface="Arial"/>
              </a:defRPr>
            </a:lvl1pPr>
            <a:lvl2pPr marL="0" marR="0" lvl="1" indent="0" algn="r" rtl="0">
              <a:buClr>
                <a:schemeClr val="dk1"/>
              </a:buClr>
              <a:buSzPts val="1800"/>
              <a:buFont typeface="Arial"/>
              <a:buNone/>
              <a:defRPr sz="1800">
                <a:solidFill>
                  <a:schemeClr val="dk1"/>
                </a:solidFill>
                <a:latin typeface="Arial"/>
                <a:ea typeface="Arial"/>
                <a:cs typeface="Arial"/>
                <a:sym typeface="Arial"/>
              </a:defRPr>
            </a:lvl2pPr>
            <a:lvl3pPr marL="0" marR="0" lvl="2" indent="0" algn="r" rtl="0">
              <a:buClr>
                <a:schemeClr val="dk1"/>
              </a:buClr>
              <a:buSzPts val="1800"/>
              <a:buFont typeface="Arial"/>
              <a:buNone/>
              <a:defRPr sz="1800">
                <a:solidFill>
                  <a:schemeClr val="dk1"/>
                </a:solidFill>
                <a:latin typeface="Arial"/>
                <a:ea typeface="Arial"/>
                <a:cs typeface="Arial"/>
                <a:sym typeface="Arial"/>
              </a:defRPr>
            </a:lvl3pPr>
            <a:lvl4pPr marL="0" marR="0" lvl="3" indent="0" algn="r" rtl="0">
              <a:buClr>
                <a:schemeClr val="dk1"/>
              </a:buClr>
              <a:buSzPts val="1800"/>
              <a:buFont typeface="Arial"/>
              <a:buNone/>
              <a:defRPr sz="1800">
                <a:solidFill>
                  <a:schemeClr val="dk1"/>
                </a:solidFill>
                <a:latin typeface="Arial"/>
                <a:ea typeface="Arial"/>
                <a:cs typeface="Arial"/>
                <a:sym typeface="Arial"/>
              </a:defRPr>
            </a:lvl4pPr>
            <a:lvl5pPr marL="0" marR="0" lvl="4" indent="0" algn="r" rtl="0">
              <a:buClr>
                <a:schemeClr val="dk1"/>
              </a:buClr>
              <a:buSzPts val="1800"/>
              <a:buFont typeface="Arial"/>
              <a:buNone/>
              <a:defRPr sz="1800">
                <a:solidFill>
                  <a:schemeClr val="dk1"/>
                </a:solidFill>
                <a:latin typeface="Arial"/>
                <a:ea typeface="Arial"/>
                <a:cs typeface="Arial"/>
                <a:sym typeface="Arial"/>
              </a:defRPr>
            </a:lvl5pPr>
            <a:lvl6pPr marL="0" marR="0" lvl="5" indent="0" algn="r" rtl="0">
              <a:buClr>
                <a:schemeClr val="dk1"/>
              </a:buClr>
              <a:buSzPts val="1800"/>
              <a:buFont typeface="Arial"/>
              <a:buNone/>
              <a:defRPr sz="1800">
                <a:solidFill>
                  <a:schemeClr val="dk1"/>
                </a:solidFill>
                <a:latin typeface="Arial"/>
                <a:ea typeface="Arial"/>
                <a:cs typeface="Arial"/>
                <a:sym typeface="Arial"/>
              </a:defRPr>
            </a:lvl6pPr>
            <a:lvl7pPr marL="0" marR="0" lvl="6" indent="0" algn="r" rtl="0">
              <a:buClr>
                <a:schemeClr val="dk1"/>
              </a:buClr>
              <a:buSzPts val="1800"/>
              <a:buFont typeface="Arial"/>
              <a:buNone/>
              <a:defRPr sz="1800">
                <a:solidFill>
                  <a:schemeClr val="dk1"/>
                </a:solidFill>
                <a:latin typeface="Arial"/>
                <a:ea typeface="Arial"/>
                <a:cs typeface="Arial"/>
                <a:sym typeface="Arial"/>
              </a:defRPr>
            </a:lvl7pPr>
            <a:lvl8pPr marL="0" marR="0" lvl="7" indent="0" algn="r" rtl="0">
              <a:buClr>
                <a:schemeClr val="dk1"/>
              </a:buClr>
              <a:buSzPts val="1800"/>
              <a:buFont typeface="Arial"/>
              <a:buNone/>
              <a:defRPr sz="1800">
                <a:solidFill>
                  <a:schemeClr val="dk1"/>
                </a:solidFill>
                <a:latin typeface="Arial"/>
                <a:ea typeface="Arial"/>
                <a:cs typeface="Arial"/>
                <a:sym typeface="Arial"/>
              </a:defRPr>
            </a:lvl8pPr>
            <a:lvl9pPr marL="0" marR="0" lvl="8" indent="0" algn="r" rtl="0">
              <a:buClr>
                <a:schemeClr val="dk1"/>
              </a:buClr>
              <a:buSzPts val="1800"/>
              <a:buFont typeface="Arial"/>
              <a:buNone/>
              <a:defRPr sz="1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CA"/>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age sous-titre-2">
  <p:cSld name="Page sous-titre-2">
    <p:spTree>
      <p:nvGrpSpPr>
        <p:cNvPr id="1" name="Shape 29"/>
        <p:cNvGrpSpPr/>
        <p:nvPr/>
      </p:nvGrpSpPr>
      <p:grpSpPr>
        <a:xfrm>
          <a:off x="0" y="0"/>
          <a:ext cx="0" cy="0"/>
          <a:chOff x="0" y="0"/>
          <a:chExt cx="0" cy="0"/>
        </a:xfrm>
      </p:grpSpPr>
      <p:pic>
        <p:nvPicPr>
          <p:cNvPr id="30" name="Google Shape;30;p70" descr="Une image contenant capture d’écran, conception&#10;&#10;Description générée automatiquement"/>
          <p:cNvPicPr preferRelativeResize="0"/>
          <p:nvPr/>
        </p:nvPicPr>
        <p:blipFill rotWithShape="1">
          <a:blip r:embed="rId2">
            <a:alphaModFix/>
          </a:blip>
          <a:srcRect/>
          <a:stretch/>
        </p:blipFill>
        <p:spPr>
          <a:xfrm>
            <a:off x="378" y="283"/>
            <a:ext cx="9143244" cy="6857433"/>
          </a:xfrm>
          <a:prstGeom prst="rect">
            <a:avLst/>
          </a:prstGeom>
          <a:noFill/>
          <a:ln>
            <a:noFill/>
          </a:ln>
        </p:spPr>
      </p:pic>
      <p:sp>
        <p:nvSpPr>
          <p:cNvPr id="31" name="Google Shape;31;p70"/>
          <p:cNvSpPr txBox="1">
            <a:spLocks noGrp="1"/>
          </p:cNvSpPr>
          <p:nvPr>
            <p:ph type="title"/>
          </p:nvPr>
        </p:nvSpPr>
        <p:spPr>
          <a:xfrm>
            <a:off x="4356340" y="365125"/>
            <a:ext cx="4159010" cy="5440451"/>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rgbClr val="D60B41"/>
              </a:buClr>
              <a:buSzPts val="4400"/>
              <a:buFont typeface="Play"/>
              <a:buNone/>
              <a:defRPr>
                <a:solidFill>
                  <a:srgbClr val="D60B41"/>
                </a:solidFill>
                <a:latin typeface="Aptos" panose="020B00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pic>
        <p:nvPicPr>
          <p:cNvPr id="32" name="Google Shape;32;p70"/>
          <p:cNvPicPr preferRelativeResize="0"/>
          <p:nvPr/>
        </p:nvPicPr>
        <p:blipFill rotWithShape="1">
          <a:blip r:embed="rId3">
            <a:alphaModFix/>
          </a:blip>
          <a:srcRect/>
          <a:stretch/>
        </p:blipFill>
        <p:spPr>
          <a:xfrm>
            <a:off x="-1950728" y="1908760"/>
            <a:ext cx="8258175" cy="532434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age sous-titre-3">
  <p:cSld name="Page sous-titre-3">
    <p:spTree>
      <p:nvGrpSpPr>
        <p:cNvPr id="1" name="Shape 33"/>
        <p:cNvGrpSpPr/>
        <p:nvPr/>
      </p:nvGrpSpPr>
      <p:grpSpPr>
        <a:xfrm>
          <a:off x="0" y="0"/>
          <a:ext cx="0" cy="0"/>
          <a:chOff x="0" y="0"/>
          <a:chExt cx="0" cy="0"/>
        </a:xfrm>
      </p:grpSpPr>
      <p:pic>
        <p:nvPicPr>
          <p:cNvPr id="34" name="Google Shape;34;p71" descr="Une image contenant capture d’écran, conception&#10;&#10;Description générée automatiquement"/>
          <p:cNvPicPr preferRelativeResize="0"/>
          <p:nvPr/>
        </p:nvPicPr>
        <p:blipFill rotWithShape="1">
          <a:blip r:embed="rId2">
            <a:alphaModFix/>
          </a:blip>
          <a:srcRect/>
          <a:stretch/>
        </p:blipFill>
        <p:spPr>
          <a:xfrm>
            <a:off x="378" y="283"/>
            <a:ext cx="9143244" cy="6857433"/>
          </a:xfrm>
          <a:prstGeom prst="rect">
            <a:avLst/>
          </a:prstGeom>
          <a:noFill/>
          <a:ln>
            <a:noFill/>
          </a:ln>
        </p:spPr>
      </p:pic>
      <p:sp>
        <p:nvSpPr>
          <p:cNvPr id="35" name="Google Shape;35;p71"/>
          <p:cNvSpPr txBox="1">
            <a:spLocks noGrp="1"/>
          </p:cNvSpPr>
          <p:nvPr>
            <p:ph type="title"/>
          </p:nvPr>
        </p:nvSpPr>
        <p:spPr>
          <a:xfrm>
            <a:off x="4356340" y="365125"/>
            <a:ext cx="4159010" cy="5440451"/>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rgbClr val="D60B41"/>
              </a:buClr>
              <a:buSzPts val="4400"/>
              <a:buFont typeface="Play"/>
              <a:buNone/>
              <a:defRPr>
                <a:solidFill>
                  <a:srgbClr val="D60B41"/>
                </a:solidFill>
                <a:latin typeface="Aptos" panose="020B00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pic>
        <p:nvPicPr>
          <p:cNvPr id="36" name="Google Shape;36;p71"/>
          <p:cNvPicPr preferRelativeResize="0"/>
          <p:nvPr/>
        </p:nvPicPr>
        <p:blipFill rotWithShape="1">
          <a:blip r:embed="rId3">
            <a:alphaModFix/>
          </a:blip>
          <a:srcRect/>
          <a:stretch/>
        </p:blipFill>
        <p:spPr>
          <a:xfrm>
            <a:off x="-3734179" y="1799109"/>
            <a:ext cx="11011279" cy="56203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age de fin">
  <p:cSld name="page de fin">
    <p:spTree>
      <p:nvGrpSpPr>
        <p:cNvPr id="1" name="Shape 37"/>
        <p:cNvGrpSpPr/>
        <p:nvPr/>
      </p:nvGrpSpPr>
      <p:grpSpPr>
        <a:xfrm>
          <a:off x="0" y="0"/>
          <a:ext cx="0" cy="0"/>
          <a:chOff x="0" y="0"/>
          <a:chExt cx="0" cy="0"/>
        </a:xfrm>
      </p:grpSpPr>
      <p:pic>
        <p:nvPicPr>
          <p:cNvPr id="38" name="Google Shape;38;p72"/>
          <p:cNvPicPr preferRelativeResize="0"/>
          <p:nvPr/>
        </p:nvPicPr>
        <p:blipFill rotWithShape="1">
          <a:blip r:embed="rId2">
            <a:alphaModFix/>
          </a:blip>
          <a:srcRect/>
          <a:stretch/>
        </p:blipFill>
        <p:spPr>
          <a:xfrm>
            <a:off x="378" y="283"/>
            <a:ext cx="9143244" cy="6857433"/>
          </a:xfrm>
          <a:prstGeom prst="rect">
            <a:avLst/>
          </a:prstGeom>
          <a:noFill/>
          <a:ln>
            <a:noFill/>
          </a:ln>
        </p:spPr>
      </p:pic>
      <p:sp>
        <p:nvSpPr>
          <p:cNvPr id="39" name="Google Shape;39;p72"/>
          <p:cNvSpPr txBox="1">
            <a:spLocks noGrp="1"/>
          </p:cNvSpPr>
          <p:nvPr>
            <p:ph type="title"/>
          </p:nvPr>
        </p:nvSpPr>
        <p:spPr>
          <a:xfrm>
            <a:off x="3640346" y="845310"/>
            <a:ext cx="4149307" cy="736159"/>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rgbClr val="D60B41"/>
              </a:buClr>
              <a:buSzPts val="2800"/>
              <a:buFont typeface="Play"/>
              <a:buNone/>
              <a:defRPr sz="2800">
                <a:solidFill>
                  <a:srgbClr val="D60B41"/>
                </a:solidFill>
                <a:latin typeface="Aptos" panose="020B00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age tableau">
  <p:cSld name="page tableau">
    <p:spTree>
      <p:nvGrpSpPr>
        <p:cNvPr id="1" name="Shape 40"/>
        <p:cNvGrpSpPr/>
        <p:nvPr/>
      </p:nvGrpSpPr>
      <p:grpSpPr>
        <a:xfrm>
          <a:off x="0" y="0"/>
          <a:ext cx="0" cy="0"/>
          <a:chOff x="0" y="0"/>
          <a:chExt cx="0" cy="0"/>
        </a:xfrm>
      </p:grpSpPr>
      <p:sp>
        <p:nvSpPr>
          <p:cNvPr id="41" name="Google Shape;41;p73"/>
          <p:cNvSpPr/>
          <p:nvPr/>
        </p:nvSpPr>
        <p:spPr>
          <a:xfrm>
            <a:off x="0" y="0"/>
            <a:ext cx="9144000" cy="1337094"/>
          </a:xfrm>
          <a:prstGeom prst="rect">
            <a:avLst/>
          </a:prstGeom>
          <a:solidFill>
            <a:srgbClr val="CAE7F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2" name="Google Shape;42;p73"/>
          <p:cNvSpPr txBox="1">
            <a:spLocks noGrp="1"/>
          </p:cNvSpPr>
          <p:nvPr>
            <p:ph type="title"/>
          </p:nvPr>
        </p:nvSpPr>
        <p:spPr>
          <a:xfrm>
            <a:off x="1354914" y="363757"/>
            <a:ext cx="7160436" cy="609579"/>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rgbClr val="D60B41"/>
              </a:buClr>
              <a:buSzPts val="3000"/>
              <a:buFont typeface="Play"/>
              <a:buNone/>
              <a:defRPr sz="3000">
                <a:solidFill>
                  <a:srgbClr val="D60B41"/>
                </a:solidFill>
                <a:latin typeface="Aptos" panose="020B00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43" name="Google Shape;43;p73"/>
          <p:cNvSpPr txBox="1">
            <a:spLocks noGrp="1"/>
          </p:cNvSpPr>
          <p:nvPr>
            <p:ph type="body" idx="1"/>
          </p:nvPr>
        </p:nvSpPr>
        <p:spPr>
          <a:xfrm>
            <a:off x="258793" y="6385389"/>
            <a:ext cx="1717376" cy="21770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D60B41"/>
              </a:buClr>
              <a:buSzPts val="1200"/>
              <a:buNone/>
              <a:defRPr sz="1200">
                <a:solidFill>
                  <a:srgbClr val="D60B41"/>
                </a:solidFill>
              </a:defRPr>
            </a:lvl1pPr>
            <a:lvl2pPr marL="914400" lvl="1" indent="-228600" algn="l">
              <a:lnSpc>
                <a:spcPct val="90000"/>
              </a:lnSpc>
              <a:spcBef>
                <a:spcPts val="500"/>
              </a:spcBef>
              <a:spcAft>
                <a:spcPts val="0"/>
              </a:spcAft>
              <a:buClr>
                <a:schemeClr val="dk1"/>
              </a:buClr>
              <a:buSzPts val="1200"/>
              <a:buNone/>
              <a:defRPr sz="12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200"/>
              <a:buNone/>
              <a:defRPr sz="1200"/>
            </a:lvl4pPr>
            <a:lvl5pPr marL="2286000" lvl="4" indent="-228600" algn="l">
              <a:lnSpc>
                <a:spcPct val="90000"/>
              </a:lnSpc>
              <a:spcBef>
                <a:spcPts val="500"/>
              </a:spcBef>
              <a:spcAft>
                <a:spcPts val="0"/>
              </a:spcAft>
              <a:buClr>
                <a:schemeClr val="dk1"/>
              </a:buClr>
              <a:buSzPts val="1200"/>
              <a:buNone/>
              <a:defRPr sz="1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44" name="Google Shape;44;p73"/>
          <p:cNvCxnSpPr>
            <a:stCxn id="43" idx="3"/>
          </p:cNvCxnSpPr>
          <p:nvPr/>
        </p:nvCxnSpPr>
        <p:spPr>
          <a:xfrm>
            <a:off x="1976169" y="6494243"/>
            <a:ext cx="6762300" cy="27300"/>
          </a:xfrm>
          <a:prstGeom prst="straightConnector1">
            <a:avLst/>
          </a:prstGeom>
          <a:noFill/>
          <a:ln w="9525" cap="flat" cmpd="sng">
            <a:solidFill>
              <a:srgbClr val="D60B41"/>
            </a:solidFill>
            <a:prstDash val="solid"/>
            <a:miter lim="800000"/>
            <a:headEnd type="none" w="sm" len="sm"/>
            <a:tailEnd type="none" w="sm" len="sm"/>
          </a:ln>
        </p:spPr>
      </p:cxnSp>
      <p:graphicFrame>
        <p:nvGraphicFramePr>
          <p:cNvPr id="45" name="Google Shape;45;p73"/>
          <p:cNvGraphicFramePr/>
          <p:nvPr/>
        </p:nvGraphicFramePr>
        <p:xfrm>
          <a:off x="1524000" y="2509520"/>
          <a:ext cx="6096000" cy="2225100"/>
        </p:xfrm>
        <a:graphic>
          <a:graphicData uri="http://schemas.openxmlformats.org/drawingml/2006/table">
            <a:tbl>
              <a:tblPr firstRow="1" bandRow="1">
                <a:noFill/>
                <a:tableStyleId>{433BC67D-BADE-4997-BD9A-384BDA182935}</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370850">
                <a:tc>
                  <a:txBody>
                    <a:bodyPr/>
                    <a:lstStyle/>
                    <a:p>
                      <a:pPr marL="0" marR="0" lvl="0" indent="0" algn="l" rtl="0">
                        <a:spcBef>
                          <a:spcPts val="0"/>
                        </a:spcBef>
                        <a:spcAft>
                          <a:spcPts val="0"/>
                        </a:spcAft>
                        <a:buNone/>
                      </a:pPr>
                      <a:endParaRPr sz="1800"/>
                    </a:p>
                  </a:txBody>
                  <a:tcPr marL="91450" marR="91450" marT="45725" marB="45725">
                    <a:solidFill>
                      <a:srgbClr val="0D266D"/>
                    </a:solidFill>
                  </a:tcPr>
                </a:tc>
                <a:tc>
                  <a:txBody>
                    <a:bodyPr/>
                    <a:lstStyle/>
                    <a:p>
                      <a:pPr marL="0" marR="0" lvl="0" indent="0" algn="l" rtl="0">
                        <a:spcBef>
                          <a:spcPts val="0"/>
                        </a:spcBef>
                        <a:spcAft>
                          <a:spcPts val="0"/>
                        </a:spcAft>
                        <a:buNone/>
                      </a:pPr>
                      <a:endParaRPr sz="1800"/>
                    </a:p>
                  </a:txBody>
                  <a:tcPr marL="91450" marR="91450" marT="45725" marB="45725">
                    <a:solidFill>
                      <a:srgbClr val="0D266D"/>
                    </a:solidFill>
                  </a:tcPr>
                </a:tc>
                <a:tc>
                  <a:txBody>
                    <a:bodyPr/>
                    <a:lstStyle/>
                    <a:p>
                      <a:pPr marL="0" marR="0" lvl="0" indent="0" algn="l" rtl="0">
                        <a:spcBef>
                          <a:spcPts val="0"/>
                        </a:spcBef>
                        <a:spcAft>
                          <a:spcPts val="0"/>
                        </a:spcAft>
                        <a:buNone/>
                      </a:pPr>
                      <a:endParaRPr sz="1800"/>
                    </a:p>
                  </a:txBody>
                  <a:tcPr marL="91450" marR="91450" marT="45725" marB="45725">
                    <a:solidFill>
                      <a:srgbClr val="0D266D"/>
                    </a:solidFill>
                  </a:tcPr>
                </a:tc>
                <a:tc>
                  <a:txBody>
                    <a:bodyPr/>
                    <a:lstStyle/>
                    <a:p>
                      <a:pPr marL="0" marR="0" lvl="0" indent="0" algn="l" rtl="0">
                        <a:spcBef>
                          <a:spcPts val="0"/>
                        </a:spcBef>
                        <a:spcAft>
                          <a:spcPts val="0"/>
                        </a:spcAft>
                        <a:buNone/>
                      </a:pPr>
                      <a:endParaRPr sz="1800"/>
                    </a:p>
                  </a:txBody>
                  <a:tcPr marL="91450" marR="91450" marT="45725" marB="45725">
                    <a:solidFill>
                      <a:srgbClr val="0D266D"/>
                    </a:solidFill>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endParaRPr sz="1800"/>
                    </a:p>
                  </a:txBody>
                  <a:tcPr marL="91450" marR="91450" marT="45725" marB="45725">
                    <a:solidFill>
                      <a:srgbClr val="CAE7F5"/>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endParaRPr sz="1800"/>
                    </a:p>
                  </a:txBody>
                  <a:tcPr marL="91450" marR="91450" marT="45725" marB="45725">
                    <a:solidFill>
                      <a:srgbClr val="CAE7F5"/>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endParaRPr sz="1800"/>
                    </a:p>
                  </a:txBody>
                  <a:tcPr marL="91450" marR="91450" marT="45725" marB="45725">
                    <a:solidFill>
                      <a:srgbClr val="CAE7F5"/>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endParaRPr sz="1800"/>
                    </a:p>
                  </a:txBody>
                  <a:tcPr marL="91450" marR="91450" marT="45725" marB="45725">
                    <a:solidFill>
                      <a:srgbClr val="CAE7F5"/>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extLst>
                  <a:ext uri="{0D108BD9-81ED-4DB2-BD59-A6C34878D82A}">
                    <a16:rowId xmlns:a16="http://schemas.microsoft.com/office/drawing/2014/main" val="10004"/>
                  </a:ext>
                </a:extLst>
              </a:tr>
              <a:tr h="370850">
                <a:tc>
                  <a:txBody>
                    <a:bodyPr/>
                    <a:lstStyle/>
                    <a:p>
                      <a:pPr marL="0" marR="0" lvl="0" indent="0" algn="l" rtl="0">
                        <a:spcBef>
                          <a:spcPts val="0"/>
                        </a:spcBef>
                        <a:spcAft>
                          <a:spcPts val="0"/>
                        </a:spcAft>
                        <a:buNone/>
                      </a:pPr>
                      <a:endParaRPr sz="1800"/>
                    </a:p>
                  </a:txBody>
                  <a:tcPr marL="91450" marR="91450" marT="45725" marB="45725">
                    <a:solidFill>
                      <a:srgbClr val="CAE7F5"/>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extLst>
                  <a:ext uri="{0D108BD9-81ED-4DB2-BD59-A6C34878D82A}">
                    <a16:rowId xmlns:a16="http://schemas.microsoft.com/office/drawing/2014/main" val="10005"/>
                  </a:ext>
                </a:extLst>
              </a:tr>
            </a:tbl>
          </a:graphicData>
        </a:graphic>
      </p:graphicFrame>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6A5C05C-6639-ABE9-CBA3-960387B2CD64}"/>
              </a:ext>
            </a:extLst>
          </p:cNvPr>
          <p:cNvSpPr/>
          <p:nvPr userDrawn="1"/>
        </p:nvSpPr>
        <p:spPr>
          <a:xfrm>
            <a:off x="0" y="0"/>
            <a:ext cx="9144000" cy="1337094"/>
          </a:xfrm>
          <a:prstGeom prst="rect">
            <a:avLst/>
          </a:prstGeom>
          <a:solidFill>
            <a:srgbClr val="CAE7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 name="Google Shape;17;p54">
            <a:extLst>
              <a:ext uri="{FF2B5EF4-FFF2-40B4-BE49-F238E27FC236}">
                <a16:creationId xmlns:a16="http://schemas.microsoft.com/office/drawing/2014/main" id="{3B41294C-799F-4017-F8CA-5A6E536566D6}"/>
              </a:ext>
            </a:extLst>
          </p:cNvPr>
          <p:cNvSpPr txBox="1">
            <a:spLocks/>
          </p:cNvSpPr>
          <p:nvPr userDrawn="1"/>
        </p:nvSpPr>
        <p:spPr>
          <a:xfrm>
            <a:off x="1766656" y="363757"/>
            <a:ext cx="6748694" cy="609579"/>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D60B41"/>
              </a:buClr>
              <a:buSzPts val="3000"/>
              <a:buFont typeface="Play"/>
              <a:buNone/>
              <a:defRPr sz="3000" b="0" i="0" u="none" strike="noStrike" cap="none">
                <a:solidFill>
                  <a:srgbClr val="D60B4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CA" dirty="0">
                <a:latin typeface="Aptos" panose="020B0004020202020204" pitchFamily="34" charset="0"/>
              </a:rPr>
              <a:t>Rétroaction</a:t>
            </a:r>
          </a:p>
        </p:txBody>
      </p:sp>
      <p:pic>
        <p:nvPicPr>
          <p:cNvPr id="5" name="Graphique 4">
            <a:extLst>
              <a:ext uri="{FF2B5EF4-FFF2-40B4-BE49-F238E27FC236}">
                <a16:creationId xmlns:a16="http://schemas.microsoft.com/office/drawing/2014/main" id="{78273610-56A3-003B-46F0-EC7B1903F9E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81851" y="48432"/>
            <a:ext cx="954916" cy="1240227"/>
          </a:xfrm>
          <a:prstGeom prst="rect">
            <a:avLst/>
          </a:prstGeom>
        </p:spPr>
      </p:pic>
      <p:sp>
        <p:nvSpPr>
          <p:cNvPr id="6" name="Google Shape;27;p69">
            <a:extLst>
              <a:ext uri="{FF2B5EF4-FFF2-40B4-BE49-F238E27FC236}">
                <a16:creationId xmlns:a16="http://schemas.microsoft.com/office/drawing/2014/main" id="{1D3C338F-2778-83EE-4D6F-259DADB90278}"/>
              </a:ext>
            </a:extLst>
          </p:cNvPr>
          <p:cNvSpPr txBox="1">
            <a:spLocks noGrp="1"/>
          </p:cNvSpPr>
          <p:nvPr>
            <p:ph type="body" idx="1"/>
          </p:nvPr>
        </p:nvSpPr>
        <p:spPr>
          <a:xfrm>
            <a:off x="311699" y="1536633"/>
            <a:ext cx="8423927" cy="4555200"/>
          </a:xfrm>
          <a:prstGeom prst="rect">
            <a:avLst/>
          </a:prstGeom>
          <a:noFill/>
          <a:ln>
            <a:noFill/>
          </a:ln>
        </p:spPr>
        <p:txBody>
          <a:bodyPr spcFirstLastPara="1" wrap="square" lIns="91425" tIns="91425" rIns="91425" bIns="91425" anchor="t" anchorCtr="0">
            <a:normAutofit/>
          </a:bodyPr>
          <a:lstStyle>
            <a:lvl1pPr marL="457200" lvl="0" indent="-342900" algn="l">
              <a:lnSpc>
                <a:spcPct val="90000"/>
              </a:lnSpc>
              <a:spcBef>
                <a:spcPts val="0"/>
              </a:spcBef>
              <a:spcAft>
                <a:spcPts val="0"/>
              </a:spcAft>
              <a:buClr>
                <a:schemeClr val="dk1"/>
              </a:buClr>
              <a:buSzPts val="1800"/>
              <a:buChar char="●"/>
              <a:defRPr/>
            </a:lvl1pPr>
            <a:lvl2pPr marL="914400" lvl="1" indent="-317500" algn="l">
              <a:lnSpc>
                <a:spcPct val="90000"/>
              </a:lnSpc>
              <a:spcBef>
                <a:spcPts val="0"/>
              </a:spcBef>
              <a:spcAft>
                <a:spcPts val="0"/>
              </a:spcAft>
              <a:buClr>
                <a:schemeClr val="dk1"/>
              </a:buClr>
              <a:buSzPts val="1400"/>
              <a:buChar char="○"/>
              <a:defRPr/>
            </a:lvl2pPr>
            <a:lvl3pPr marL="1371600" lvl="2" indent="-317500" algn="l">
              <a:lnSpc>
                <a:spcPct val="90000"/>
              </a:lnSpc>
              <a:spcBef>
                <a:spcPts val="0"/>
              </a:spcBef>
              <a:spcAft>
                <a:spcPts val="0"/>
              </a:spcAft>
              <a:buClr>
                <a:schemeClr val="dk1"/>
              </a:buClr>
              <a:buSzPts val="1400"/>
              <a:buChar char="■"/>
              <a:defRPr/>
            </a:lvl3pPr>
            <a:lvl4pPr marL="1828800" lvl="3" indent="-317500" algn="l">
              <a:lnSpc>
                <a:spcPct val="90000"/>
              </a:lnSpc>
              <a:spcBef>
                <a:spcPts val="0"/>
              </a:spcBef>
              <a:spcAft>
                <a:spcPts val="0"/>
              </a:spcAft>
              <a:buClr>
                <a:schemeClr val="dk1"/>
              </a:buClr>
              <a:buSzPts val="1400"/>
              <a:buChar char="●"/>
              <a:defRPr/>
            </a:lvl4pPr>
            <a:lvl5pPr marL="2286000" lvl="4" indent="-317500" algn="l">
              <a:lnSpc>
                <a:spcPct val="90000"/>
              </a:lnSpc>
              <a:spcBef>
                <a:spcPts val="0"/>
              </a:spcBef>
              <a:spcAft>
                <a:spcPts val="0"/>
              </a:spcAft>
              <a:buClr>
                <a:schemeClr val="dk1"/>
              </a:buClr>
              <a:buSzPts val="1400"/>
              <a:buChar char="○"/>
              <a:defRPr/>
            </a:lvl5pPr>
            <a:lvl6pPr marL="2743200" lvl="5" indent="-317500" algn="l">
              <a:lnSpc>
                <a:spcPct val="90000"/>
              </a:lnSpc>
              <a:spcBef>
                <a:spcPts val="0"/>
              </a:spcBef>
              <a:spcAft>
                <a:spcPts val="0"/>
              </a:spcAft>
              <a:buClr>
                <a:schemeClr val="dk1"/>
              </a:buClr>
              <a:buSzPts val="1400"/>
              <a:buChar char="■"/>
              <a:defRPr/>
            </a:lvl6pPr>
            <a:lvl7pPr marL="3200400" lvl="6" indent="-317500" algn="l">
              <a:lnSpc>
                <a:spcPct val="90000"/>
              </a:lnSpc>
              <a:spcBef>
                <a:spcPts val="0"/>
              </a:spcBef>
              <a:spcAft>
                <a:spcPts val="0"/>
              </a:spcAft>
              <a:buClr>
                <a:schemeClr val="dk1"/>
              </a:buClr>
              <a:buSzPts val="1400"/>
              <a:buChar char="●"/>
              <a:defRPr/>
            </a:lvl7pPr>
            <a:lvl8pPr marL="3657600" lvl="7" indent="-317500" algn="l">
              <a:lnSpc>
                <a:spcPct val="90000"/>
              </a:lnSpc>
              <a:spcBef>
                <a:spcPts val="0"/>
              </a:spcBef>
              <a:spcAft>
                <a:spcPts val="0"/>
              </a:spcAft>
              <a:buClr>
                <a:schemeClr val="dk1"/>
              </a:buClr>
              <a:buSzPts val="1400"/>
              <a:buChar char="○"/>
              <a:defRPr/>
            </a:lvl8pPr>
            <a:lvl9pPr marL="4114800" lvl="8" indent="-317500" algn="l">
              <a:lnSpc>
                <a:spcPct val="90000"/>
              </a:lnSpc>
              <a:spcBef>
                <a:spcPts val="0"/>
              </a:spcBef>
              <a:spcAft>
                <a:spcPts val="0"/>
              </a:spcAft>
              <a:buClr>
                <a:schemeClr val="dk1"/>
              </a:buClr>
              <a:buSzPts val="1400"/>
              <a:buChar char="■"/>
              <a:defRPr/>
            </a:lvl9pPr>
          </a:lstStyle>
          <a:p>
            <a:endParaRPr dirty="0"/>
          </a:p>
        </p:txBody>
      </p:sp>
    </p:spTree>
    <p:extLst>
      <p:ext uri="{BB962C8B-B14F-4D97-AF65-F5344CB8AC3E}">
        <p14:creationId xmlns:p14="http://schemas.microsoft.com/office/powerpoint/2010/main" val="101984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65"/>
          <p:cNvSpPr txBox="1">
            <a:spLocks noGrp="1"/>
          </p:cNvSpPr>
          <p:nvPr>
            <p:ph type="title"/>
          </p:nvPr>
        </p:nvSpPr>
        <p:spPr>
          <a:xfrm>
            <a:off x="1354914" y="365126"/>
            <a:ext cx="7160436" cy="73615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lay"/>
              <a:buNone/>
              <a:defRPr sz="4400" b="0" i="0" u="none" strike="noStrike" cap="none">
                <a:solidFill>
                  <a:schemeClr val="dk1"/>
                </a:solidFill>
                <a:latin typeface="Play"/>
                <a:ea typeface="Play"/>
                <a:cs typeface="Play"/>
                <a:sym typeface="Pl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65"/>
          <p:cNvSpPr txBox="1">
            <a:spLocks noGrp="1"/>
          </p:cNvSpPr>
          <p:nvPr>
            <p:ph type="body" idx="1"/>
          </p:nvPr>
        </p:nvSpPr>
        <p:spPr>
          <a:xfrm>
            <a:off x="1354914" y="1348239"/>
            <a:ext cx="7160436" cy="459869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8" r:id="rId9"/>
    <p:sldLayoutId id="2147483657"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doi.org/10.5271/sjweh.1815.%20Sous%20licence%20CC-BY%204.0"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24.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21.png"/><Relationship Id="rId4" Type="http://schemas.openxmlformats.org/officeDocument/2006/relationships/hyperlink" Target="https://creativecommons.org/licenses/by-nc-sa/4.0/deed.fr"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image" Target="../media/image26.sv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8.sv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hyperlink" Target="https://uqac.ca.panopto.com/Panopto/Pages/Viewer.aspx?id=f98ea75a-8dab-425e-a3e3-b28800ddc935" TargetMode="External"/><Relationship Id="rId3" Type="http://schemas.openxmlformats.org/officeDocument/2006/relationships/image" Target="../media/image9.png"/><Relationship Id="rId7" Type="http://schemas.openxmlformats.org/officeDocument/2006/relationships/image" Target="../media/image31.sv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hyperlink" Target="https://uqac.ca.panopto.com/Panopto/Pages/Viewer.aspx?id=94a88709-4100-433f-9d48-b28800ddc989" TargetMode="External"/><Relationship Id="rId4" Type="http://schemas.openxmlformats.org/officeDocument/2006/relationships/image" Target="../media/image29.jp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8" Type="http://schemas.openxmlformats.org/officeDocument/2006/relationships/hyperlink" Target="https://uqac.ca.panopto.com/Panopto/Pages/Viewer.aspx?id=94a88709-4100-433f-9d48-b28800ddc989" TargetMode="External"/><Relationship Id="rId3" Type="http://schemas.openxmlformats.org/officeDocument/2006/relationships/image" Target="../media/image23.jpg"/><Relationship Id="rId7" Type="http://schemas.openxmlformats.org/officeDocument/2006/relationships/image" Target="../media/image31.sv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hyperlink" Target="https://uqac.ca.panopto.com/Panopto/Pages/Viewer.aspx?id=f98ea75a-8dab-425e-a3e3-b28800ddc935" TargetMode="Externa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hyperlink" Target="https://odnq.org/wp-content/uploads/2021/10/Memoire_demande_amendement_projet_loi_no_29_novembre_13-aout_2019.pdf" TargetMode="External"/></Relationships>
</file>

<file path=ppt/slides/_rels/slide37.xml.rels><?xml version="1.0" encoding="UTF-8" standalone="yes"?>
<Relationships xmlns="http://schemas.openxmlformats.org/package/2006/relationships"><Relationship Id="rId8" Type="http://schemas.openxmlformats.org/officeDocument/2006/relationships/hyperlink" Target="https://www.sfcardio.fr/sites/default/files/2019-10/2018-recommandations-sfc-2018-epreuves-effort.pdf" TargetMode="External"/><Relationship Id="rId3" Type="http://schemas.openxmlformats.org/officeDocument/2006/relationships/image" Target="../media/image9.png"/><Relationship Id="rId7" Type="http://schemas.openxmlformats.org/officeDocument/2006/relationships/hyperlink" Target="https://www.ccsa.ca/fr/reperes-canadiens-sur-lalcool-et-la-sante-rapport-final" TargetMode="External"/><Relationship Id="rId12" Type="http://schemas.openxmlformats.org/officeDocument/2006/relationships/hyperlink" Target="https://csepguidelines.ca/language/fr/directives/adultes_18-64/"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hyperlink" Target="https://can01.safelinks.protection.outlook.com/?url=https%3A%2F%2Fdoi.org%2F10.5271%2Fsjweh.1815&amp;data=05%7C02%7Cpblackbu%40uqac.ca%7C1d56cc0569a24d875ca908dd4c42ebdb%7Cc97978b1bd4c44b59bbb20215efdf611%7C0%7C0%7C638750572505273153%7CUnknown%7CTWFpbGZsb3d8eyJFbXB0eU1hcGkiOnRydWUsIlYiOiIwLjAuMDAwMCIsIlAiOiJXaW4zMiIsIkFOIjoiTWFpbCIsIldUIjoyfQ%3D%3D%7C0%7C%7C%7C&amp;sdata=PEybkfFkmdqgy0vEr%2BgctZORsiM6hns81JNYZqMuDA8%3D&amp;reserved=0" TargetMode="External"/><Relationship Id="rId11" Type="http://schemas.openxmlformats.org/officeDocument/2006/relationships/hyperlink" Target="https://scpe.ca/wp-content/uploads/2021/06/QUESTIONNAIREMENEZUNEVIEPLUSACTIVE.pdf" TargetMode="External"/><Relationship Id="rId5" Type="http://schemas.openxmlformats.org/officeDocument/2006/relationships/hyperlink" Target="https://doi.org/10.53738/revmed.2010.6.239.0510" TargetMode="External"/><Relationship Id="rId10" Type="http://schemas.openxmlformats.org/officeDocument/2006/relationships/hyperlink" Target="https://pmps.hpfb-dgpsa.ca/dhpp/resource/71404" TargetMode="External"/><Relationship Id="rId4" Type="http://schemas.openxmlformats.org/officeDocument/2006/relationships/hyperlink" Target="https://www.merckmanuals.com/fr-ca/professional/troubles-cardiovasculaires/hypertension-art%C3%A9rielle/m%C3%A9dicaments-antihypertenseurs" TargetMode="External"/><Relationship Id="rId9" Type="http://schemas.openxmlformats.org/officeDocument/2006/relationships/hyperlink" Target="https://doi.org/10.1016/j.cjca.2020.02.086"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hyperlink" Target="https://creativecommons.org/licenses/by-nc-sa/4.0/deed.fr" TargetMode="External"/><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uqac.ca.panopto.com/Panopto/Pages/Viewer.aspx?id=c2b8dc5d-311a-49c6-ad8b-b28800ddc9b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pic>
        <p:nvPicPr>
          <p:cNvPr id="62" name="Google Shape;62;p1"/>
          <p:cNvPicPr preferRelativeResize="0"/>
          <p:nvPr/>
        </p:nvPicPr>
        <p:blipFill rotWithShape="1">
          <a:blip r:embed="rId3">
            <a:alphaModFix/>
          </a:blip>
          <a:srcRect l="174" t="305"/>
          <a:stretch/>
        </p:blipFill>
        <p:spPr>
          <a:xfrm>
            <a:off x="0" y="1"/>
            <a:ext cx="9143999" cy="6858000"/>
          </a:xfrm>
          <a:prstGeom prst="rect">
            <a:avLst/>
          </a:prstGeom>
          <a:noFill/>
          <a:ln>
            <a:noFill/>
          </a:ln>
        </p:spPr>
      </p:pic>
      <p:pic>
        <p:nvPicPr>
          <p:cNvPr id="63" name="Google Shape;63;p1" descr="Une image contenant texte, Graphique, Police, graphisme&#10;&#10;Description générée automatiquement"/>
          <p:cNvPicPr preferRelativeResize="0"/>
          <p:nvPr/>
        </p:nvPicPr>
        <p:blipFill rotWithShape="1">
          <a:blip r:embed="rId4">
            <a:alphaModFix/>
          </a:blip>
          <a:srcRect/>
          <a:stretch/>
        </p:blipFill>
        <p:spPr>
          <a:xfrm>
            <a:off x="4715141" y="5826362"/>
            <a:ext cx="2132352" cy="675534"/>
          </a:xfrm>
          <a:prstGeom prst="rect">
            <a:avLst/>
          </a:prstGeom>
          <a:noFill/>
          <a:ln>
            <a:noFill/>
          </a:ln>
        </p:spPr>
      </p:pic>
      <p:sp>
        <p:nvSpPr>
          <p:cNvPr id="64" name="Google Shape;64;p1"/>
          <p:cNvSpPr txBox="1">
            <a:spLocks noGrp="1"/>
          </p:cNvSpPr>
          <p:nvPr>
            <p:ph type="ctrTitle"/>
          </p:nvPr>
        </p:nvSpPr>
        <p:spPr>
          <a:xfrm>
            <a:off x="3562559" y="1511833"/>
            <a:ext cx="5304350" cy="2070325"/>
          </a:xfrm>
          <a:prstGeom prst="rect">
            <a:avLst/>
          </a:prstGeom>
          <a:noFill/>
          <a:ln>
            <a:noFill/>
          </a:ln>
        </p:spPr>
        <p:txBody>
          <a:bodyPr spcFirstLastPara="1" wrap="square" lIns="91425" tIns="45700" rIns="91425" bIns="45700" anchor="b" anchorCtr="0">
            <a:noAutofit/>
          </a:bodyPr>
          <a:lstStyle/>
          <a:p>
            <a:pPr marL="0" lvl="0" indent="0" algn="r" rtl="0">
              <a:lnSpc>
                <a:spcPct val="90000"/>
              </a:lnSpc>
              <a:spcBef>
                <a:spcPts val="0"/>
              </a:spcBef>
              <a:spcAft>
                <a:spcPts val="0"/>
              </a:spcAft>
              <a:buClr>
                <a:srgbClr val="D60B41"/>
              </a:buClr>
              <a:buSzPts val="6500"/>
              <a:buFont typeface="Play"/>
              <a:buNone/>
            </a:pPr>
            <a:r>
              <a:rPr lang="fr-CA" sz="6000" dirty="0">
                <a:latin typeface="Aptos" panose="020B0004020202020204" pitchFamily="34" charset="0"/>
              </a:rPr>
              <a:t>L’exercice et l’hypertension artérielle</a:t>
            </a:r>
            <a:br>
              <a:rPr lang="fr-CA" sz="6000" dirty="0">
                <a:latin typeface="Aptos" panose="020B0004020202020204" pitchFamily="34" charset="0"/>
              </a:rPr>
            </a:br>
            <a:r>
              <a:rPr lang="fr-CA" sz="6000" dirty="0">
                <a:latin typeface="Aptos" panose="020B0004020202020204" pitchFamily="34" charset="0"/>
              </a:rPr>
              <a:t>Partie 1</a:t>
            </a:r>
            <a:endParaRPr sz="6000" dirty="0">
              <a:latin typeface="Aptos" panose="020B0004020202020204" pitchFamily="34" charset="0"/>
            </a:endParaRPr>
          </a:p>
        </p:txBody>
      </p:sp>
      <p:pic>
        <p:nvPicPr>
          <p:cNvPr id="65" name="Google Shape;65;p1" descr="Une image contenant Police, Graphique, logo, typographie&#10;&#10;Description générée automatiquement"/>
          <p:cNvPicPr preferRelativeResize="0"/>
          <p:nvPr/>
        </p:nvPicPr>
        <p:blipFill rotWithShape="1">
          <a:blip r:embed="rId5">
            <a:alphaModFix/>
          </a:blip>
          <a:srcRect/>
          <a:stretch/>
        </p:blipFill>
        <p:spPr>
          <a:xfrm>
            <a:off x="7351420" y="6000534"/>
            <a:ext cx="1176530" cy="36576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4" name="Google Shape;154;p11"/>
          <p:cNvSpPr txBox="1">
            <a:spLocks noGrp="1"/>
          </p:cNvSpPr>
          <p:nvPr>
            <p:ph type="body" idx="1"/>
          </p:nvPr>
        </p:nvSpPr>
        <p:spPr>
          <a:xfrm>
            <a:off x="347795" y="1536633"/>
            <a:ext cx="8423927" cy="4555200"/>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1600" dirty="0">
                <a:solidFill>
                  <a:srgbClr val="0D266D"/>
                </a:solidFill>
              </a:rPr>
              <a:t>L’anamnèse médicale est une étape importante afin de s’assurer que l’activité physique demeure sécuritaire. Elle permet aussi de déterminer s’il est justifié d’aiguiller la personne vers un médecin dans le cas où les risques associés à l’activité physique surpasseraient les bénéfices. </a:t>
            </a:r>
            <a:endParaRPr sz="1600" dirty="0"/>
          </a:p>
          <a:p>
            <a:pPr marL="0" lvl="0" indent="0" algn="just" rtl="0">
              <a:lnSpc>
                <a:spcPct val="90000"/>
              </a:lnSpc>
              <a:spcBef>
                <a:spcPts val="0"/>
              </a:spcBef>
              <a:spcAft>
                <a:spcPts val="0"/>
              </a:spcAft>
              <a:buClr>
                <a:schemeClr val="dk1"/>
              </a:buClr>
              <a:buSzPts val="1800"/>
              <a:buNone/>
            </a:pPr>
            <a:endParaRPr sz="1600" dirty="0">
              <a:solidFill>
                <a:srgbClr val="0D266D"/>
              </a:solidFill>
            </a:endParaRPr>
          </a:p>
          <a:p>
            <a:pPr marL="0" lvl="0" indent="0" algn="just" rtl="0">
              <a:lnSpc>
                <a:spcPct val="90000"/>
              </a:lnSpc>
              <a:spcBef>
                <a:spcPts val="0"/>
              </a:spcBef>
              <a:spcAft>
                <a:spcPts val="0"/>
              </a:spcAft>
              <a:buClr>
                <a:srgbClr val="0D266D"/>
              </a:buClr>
              <a:buSzPts val="1800"/>
              <a:buNone/>
            </a:pPr>
            <a:r>
              <a:rPr lang="fr-CA" sz="1600" dirty="0">
                <a:solidFill>
                  <a:srgbClr val="0D266D"/>
                </a:solidFill>
              </a:rPr>
              <a:t>Dans un premier temps, cette évaluation sera basée sur les éléments suivants : </a:t>
            </a:r>
            <a:endParaRPr sz="1600" dirty="0"/>
          </a:p>
          <a:p>
            <a:pPr marL="742950" lvl="1" indent="-285750" algn="just" rtl="0">
              <a:lnSpc>
                <a:spcPct val="90000"/>
              </a:lnSpc>
              <a:spcBef>
                <a:spcPts val="0"/>
              </a:spcBef>
              <a:spcAft>
                <a:spcPts val="0"/>
              </a:spcAft>
              <a:buClr>
                <a:srgbClr val="0D266D"/>
              </a:buClr>
              <a:buSzPts val="1400"/>
              <a:buFont typeface="Arial"/>
              <a:buChar char="•"/>
            </a:pPr>
            <a:r>
              <a:rPr lang="fr-CA" sz="1600" dirty="0">
                <a:solidFill>
                  <a:srgbClr val="0D266D"/>
                </a:solidFill>
              </a:rPr>
              <a:t>Problèmes médicaux ou physiques;</a:t>
            </a:r>
            <a:endParaRPr sz="1600" dirty="0"/>
          </a:p>
          <a:p>
            <a:pPr marL="742950" lvl="1" indent="-285750" algn="just" rtl="0">
              <a:lnSpc>
                <a:spcPct val="90000"/>
              </a:lnSpc>
              <a:spcBef>
                <a:spcPts val="0"/>
              </a:spcBef>
              <a:spcAft>
                <a:spcPts val="0"/>
              </a:spcAft>
              <a:buClr>
                <a:srgbClr val="0D266D"/>
              </a:buClr>
              <a:buSzPts val="1400"/>
              <a:buFont typeface="Arial"/>
              <a:buChar char="•"/>
            </a:pPr>
            <a:r>
              <a:rPr lang="fr-CA" sz="1600" dirty="0">
                <a:solidFill>
                  <a:srgbClr val="0D266D"/>
                </a:solidFill>
              </a:rPr>
              <a:t>Signes ou symptômes associés aux maladies cardiovasculaires, métaboliques et rénales.</a:t>
            </a:r>
            <a:endParaRPr sz="1600" dirty="0"/>
          </a:p>
          <a:p>
            <a:pPr marL="0" lvl="0" indent="0" algn="just" rtl="0">
              <a:lnSpc>
                <a:spcPct val="90000"/>
              </a:lnSpc>
              <a:spcBef>
                <a:spcPts val="0"/>
              </a:spcBef>
              <a:spcAft>
                <a:spcPts val="0"/>
              </a:spcAft>
              <a:buClr>
                <a:schemeClr val="dk1"/>
              </a:buClr>
              <a:buSzPts val="1800"/>
              <a:buNone/>
            </a:pPr>
            <a:endParaRPr sz="1600" dirty="0">
              <a:solidFill>
                <a:srgbClr val="0D266D"/>
              </a:solidFill>
            </a:endParaRPr>
          </a:p>
          <a:p>
            <a:pPr marL="0" lvl="0" indent="0" algn="just" rtl="0">
              <a:lnSpc>
                <a:spcPct val="90000"/>
              </a:lnSpc>
              <a:spcBef>
                <a:spcPts val="0"/>
              </a:spcBef>
              <a:spcAft>
                <a:spcPts val="0"/>
              </a:spcAft>
              <a:buClr>
                <a:srgbClr val="0D266D"/>
              </a:buClr>
              <a:buSzPts val="1800"/>
              <a:buNone/>
            </a:pPr>
            <a:r>
              <a:rPr lang="fr-CA" sz="1600" dirty="0">
                <a:solidFill>
                  <a:srgbClr val="0D266D"/>
                </a:solidFill>
              </a:rPr>
              <a:t>Dans la mise en situation présentée, il est donc important de faire ressortir les éléments qui devraient être considérés avant que la personne soit soumise à une évaluation de sa condition physique ou qu’elle adopte un mode de vie plus actif. </a:t>
            </a:r>
            <a:endParaRPr sz="1600" dirty="0"/>
          </a:p>
          <a:p>
            <a:pPr marL="0" lvl="0" indent="0" algn="just" rtl="0">
              <a:lnSpc>
                <a:spcPct val="90000"/>
              </a:lnSpc>
              <a:spcBef>
                <a:spcPts val="0"/>
              </a:spcBef>
              <a:spcAft>
                <a:spcPts val="0"/>
              </a:spcAft>
              <a:buClr>
                <a:schemeClr val="dk1"/>
              </a:buClr>
              <a:buSzPts val="1800"/>
              <a:buNone/>
            </a:pPr>
            <a:endParaRPr sz="1600" dirty="0">
              <a:solidFill>
                <a:srgbClr val="0D266D"/>
              </a:solidFill>
            </a:endParaRPr>
          </a:p>
          <a:p>
            <a:pPr marL="0" lvl="0" indent="0" algn="just" rtl="0">
              <a:lnSpc>
                <a:spcPct val="90000"/>
              </a:lnSpc>
              <a:spcBef>
                <a:spcPts val="0"/>
              </a:spcBef>
              <a:spcAft>
                <a:spcPts val="0"/>
              </a:spcAft>
              <a:buClr>
                <a:srgbClr val="0D266D"/>
              </a:buClr>
              <a:buSzPts val="1800"/>
              <a:buNone/>
            </a:pPr>
            <a:r>
              <a:rPr lang="fr-CA" sz="1600" dirty="0">
                <a:solidFill>
                  <a:srgbClr val="0D266D"/>
                </a:solidFill>
              </a:rPr>
              <a:t>Cet extrait de l’entrevue a permis de déterminer que monsieur Paquet présente une hypertension artérielle ainsi qu’une hypercholestérolémie. Ces deux problèmes médicaux semblent toutefois bien contrôlés. Les valeurs de tension artérielle au repos rapportées par monsieur Paquet sont aussi normales. Il ne présente pas d’autres problématiques de santé ni de signes ni de symptômes. On peut toutefois souligner que monsieur Paquet a des antécédents familiaux de maladie cardiovasculaire, puisque son frère a subi un infarctus du myocarde à 54 ans. Le risque d’être atteint d’une maladie cardiovasculaire augmente en présence d’antécédents familiaux.</a:t>
            </a:r>
            <a:endParaRPr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2" name="Titre 1">
            <a:extLst>
              <a:ext uri="{FF2B5EF4-FFF2-40B4-BE49-F238E27FC236}">
                <a16:creationId xmlns:a16="http://schemas.microsoft.com/office/drawing/2014/main" id="{D97A5EE3-334E-8D01-E3E6-9BDA6E05D310}"/>
              </a:ext>
            </a:extLst>
          </p:cNvPr>
          <p:cNvSpPr>
            <a:spLocks noGrp="1"/>
          </p:cNvSpPr>
          <p:nvPr>
            <p:ph type="title"/>
          </p:nvPr>
        </p:nvSpPr>
        <p:spPr/>
        <p:txBody>
          <a:bodyPr/>
          <a:lstStyle/>
          <a:p>
            <a:r>
              <a:rPr lang="fr-CA" dirty="0"/>
              <a:t>Anamnèse sportive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13"/>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latin typeface="Aptos" panose="020B0004020202020204" pitchFamily="34" charset="0"/>
              </a:rPr>
              <a:t>Anamnèse sportive</a:t>
            </a:r>
            <a:endParaRPr dirty="0">
              <a:latin typeface="Aptos" panose="020B0004020202020204" pitchFamily="34" charset="0"/>
            </a:endParaRPr>
          </a:p>
        </p:txBody>
      </p:sp>
      <p:sp>
        <p:nvSpPr>
          <p:cNvPr id="166" name="Google Shape;166;p13"/>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167" name="Google Shape;167;p13"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168" name="Google Shape;168;p13"/>
          <p:cNvSpPr txBox="1"/>
          <p:nvPr/>
        </p:nvSpPr>
        <p:spPr>
          <a:xfrm>
            <a:off x="645193" y="1625983"/>
            <a:ext cx="7867650" cy="4308831"/>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fr-CA" sz="2400" b="1" dirty="0">
                <a:solidFill>
                  <a:srgbClr val="0D266D"/>
                </a:solidFill>
                <a:latin typeface="Arial"/>
                <a:ea typeface="Arial"/>
                <a:cs typeface="Arial"/>
                <a:sym typeface="Arial"/>
              </a:rPr>
              <a:t>Afin de déterminer si une personne doit être aiguillée vers un médecin avant qu’on puisse procéder à l’évaluation de sa condition physique ou à l’augmentation de son niveau d’activité physique, il est judicieux d’effectuer une anamnèse sportive, et ce, en plus de l’anamnèse médicale. </a:t>
            </a:r>
            <a:endParaRPr sz="2400" b="1" i="0" u="none" strike="noStrike" dirty="0">
              <a:solidFill>
                <a:srgbClr val="0D266D"/>
              </a:solidFill>
              <a:latin typeface="Arial"/>
              <a:ea typeface="Arial"/>
              <a:cs typeface="Arial"/>
              <a:sym typeface="Arial"/>
            </a:endParaRPr>
          </a:p>
          <a:p>
            <a:pPr marL="0" marR="0" lvl="0" indent="0" algn="just" rtl="0">
              <a:spcBef>
                <a:spcPts val="1200"/>
              </a:spcBef>
              <a:spcAft>
                <a:spcPts val="0"/>
              </a:spcAft>
              <a:buNone/>
            </a:pPr>
            <a:r>
              <a:rPr lang="fr-CA" sz="2400" b="1" i="0" u="none" strike="noStrike" dirty="0">
                <a:solidFill>
                  <a:srgbClr val="0D266D"/>
                </a:solidFill>
                <a:latin typeface="Arial"/>
                <a:ea typeface="Arial"/>
                <a:cs typeface="Arial"/>
                <a:sym typeface="Arial"/>
              </a:rPr>
              <a:t>Dans le texte de la page suivante, notez sur une feuille les informations pertinentes qui vous permettront d’évaluer le niveau d’activité physique et d’identifier les objectifs en termes de pratique d’activité physique de monsieur Paquet.</a:t>
            </a:r>
            <a:endParaRPr sz="2400" b="1" dirty="0">
              <a:solidFill>
                <a:srgbClr val="0D266D"/>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3">
          <a:extLst>
            <a:ext uri="{FF2B5EF4-FFF2-40B4-BE49-F238E27FC236}">
              <a16:creationId xmlns:a16="http://schemas.microsoft.com/office/drawing/2014/main" id="{B9AA5649-424C-1D37-DDB7-C4E57EDC29D2}"/>
            </a:ext>
          </a:extLst>
        </p:cNvPr>
        <p:cNvGrpSpPr/>
        <p:nvPr/>
      </p:nvGrpSpPr>
      <p:grpSpPr>
        <a:xfrm>
          <a:off x="0" y="0"/>
          <a:ext cx="0" cy="0"/>
          <a:chOff x="0" y="0"/>
          <a:chExt cx="0" cy="0"/>
        </a:xfrm>
      </p:grpSpPr>
      <p:sp>
        <p:nvSpPr>
          <p:cNvPr id="174" name="Google Shape;174;p14">
            <a:extLst>
              <a:ext uri="{FF2B5EF4-FFF2-40B4-BE49-F238E27FC236}">
                <a16:creationId xmlns:a16="http://schemas.microsoft.com/office/drawing/2014/main" id="{0B8566DB-9D91-ADF4-3273-CAD325F0074F}"/>
              </a:ext>
            </a:extLst>
          </p:cNvPr>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Anamnèse sportive</a:t>
            </a:r>
            <a:endParaRPr dirty="0"/>
          </a:p>
        </p:txBody>
      </p:sp>
      <p:sp>
        <p:nvSpPr>
          <p:cNvPr id="175" name="Google Shape;175;p14">
            <a:extLst>
              <a:ext uri="{FF2B5EF4-FFF2-40B4-BE49-F238E27FC236}">
                <a16:creationId xmlns:a16="http://schemas.microsoft.com/office/drawing/2014/main" id="{1ACA6FB6-E7B1-707A-E07E-4521F0AA725B}"/>
              </a:ext>
            </a:extLst>
          </p:cNvPr>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176" name="Google Shape;176;p14" descr="Cœur avec battements avec un remplissage uni">
            <a:extLst>
              <a:ext uri="{FF2B5EF4-FFF2-40B4-BE49-F238E27FC236}">
                <a16:creationId xmlns:a16="http://schemas.microsoft.com/office/drawing/2014/main" id="{00AD118D-BF9E-FE55-6CBA-84E7761C6775}"/>
              </a:ext>
            </a:extLst>
          </p:cNvPr>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177" name="Google Shape;177;p14">
            <a:extLst>
              <a:ext uri="{FF2B5EF4-FFF2-40B4-BE49-F238E27FC236}">
                <a16:creationId xmlns:a16="http://schemas.microsoft.com/office/drawing/2014/main" id="{3A7F1EE6-C20D-C4D4-5A0C-F88E9C8C2562}"/>
              </a:ext>
            </a:extLst>
          </p:cNvPr>
          <p:cNvSpPr txBox="1"/>
          <p:nvPr/>
        </p:nvSpPr>
        <p:spPr>
          <a:xfrm>
            <a:off x="234729" y="1666344"/>
            <a:ext cx="8677800" cy="47100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fr-CA" sz="2000" b="0" i="0" u="none" strike="noStrike" dirty="0">
                <a:solidFill>
                  <a:srgbClr val="0D266D"/>
                </a:solidFill>
                <a:latin typeface="Arial"/>
                <a:ea typeface="Arial"/>
                <a:cs typeface="Arial"/>
                <a:sym typeface="Arial"/>
              </a:rPr>
              <a:t>« En été, je tonds la pelouse et je travaille sur mon terrain. J’ai un grand terrain, alors ça prend environ 1 h 30, </a:t>
            </a:r>
            <a:r>
              <a:rPr lang="fr-CA" sz="2000" dirty="0">
                <a:solidFill>
                  <a:srgbClr val="0D266D"/>
                </a:solidFill>
                <a:latin typeface="Arial"/>
                <a:ea typeface="Arial"/>
                <a:cs typeface="Arial"/>
                <a:sym typeface="Arial"/>
              </a:rPr>
              <a:t>et</a:t>
            </a:r>
            <a:r>
              <a:rPr lang="fr-CA" sz="2000" b="0" i="0" u="none" strike="noStrike" dirty="0">
                <a:solidFill>
                  <a:srgbClr val="0D266D"/>
                </a:solidFill>
                <a:latin typeface="Arial"/>
                <a:ea typeface="Arial"/>
                <a:cs typeface="Arial"/>
                <a:sym typeface="Arial"/>
              </a:rPr>
              <a:t> c’est un peu difficile pour les bras. En hiver, je déneige avec la souffleuse. Pour la pelouse et la souffleuse, je dirais 13/20. </a:t>
            </a:r>
            <a:r>
              <a:rPr lang="fr-CA" sz="2000" dirty="0">
                <a:solidFill>
                  <a:srgbClr val="0D266D"/>
                </a:solidFill>
                <a:latin typeface="Arial"/>
                <a:ea typeface="Arial"/>
                <a:cs typeface="Arial"/>
                <a:sym typeface="Arial"/>
              </a:rPr>
              <a:t>La fréquence est d’environ une fois par semaine </a:t>
            </a:r>
            <a:r>
              <a:rPr lang="fr-CA" sz="2000" dirty="0">
                <a:solidFill>
                  <a:srgbClr val="0D266D"/>
                </a:solidFill>
              </a:rPr>
              <a:t>en </a:t>
            </a:r>
            <a:r>
              <a:rPr lang="fr-CA" sz="2000" dirty="0">
                <a:solidFill>
                  <a:srgbClr val="0D266D"/>
                </a:solidFill>
                <a:latin typeface="Arial"/>
                <a:ea typeface="Arial"/>
                <a:cs typeface="Arial"/>
                <a:sym typeface="Arial"/>
              </a:rPr>
              <a:t>été et variable </a:t>
            </a:r>
            <a:r>
              <a:rPr lang="fr-CA" sz="2000" dirty="0">
                <a:solidFill>
                  <a:srgbClr val="0D266D"/>
                </a:solidFill>
              </a:rPr>
              <a:t>en </a:t>
            </a:r>
            <a:r>
              <a:rPr lang="fr-CA" sz="2000" dirty="0">
                <a:solidFill>
                  <a:srgbClr val="0D266D"/>
                </a:solidFill>
                <a:latin typeface="Arial"/>
                <a:ea typeface="Arial"/>
                <a:cs typeface="Arial"/>
                <a:sym typeface="Arial"/>
              </a:rPr>
              <a:t>hiver.</a:t>
            </a:r>
            <a:r>
              <a:rPr lang="fr-CA" sz="2000" b="0" i="0" u="none" strike="noStrike" dirty="0">
                <a:solidFill>
                  <a:srgbClr val="0D266D"/>
                </a:solidFill>
                <a:latin typeface="Arial"/>
                <a:ea typeface="Arial"/>
                <a:cs typeface="Arial"/>
                <a:sym typeface="Arial"/>
              </a:rPr>
              <a:t> </a:t>
            </a:r>
            <a:endParaRPr sz="2000" b="0" dirty="0">
              <a:solidFill>
                <a:srgbClr val="0D266D"/>
              </a:solidFill>
              <a:latin typeface="Arial"/>
              <a:ea typeface="Arial"/>
              <a:cs typeface="Arial"/>
              <a:sym typeface="Arial"/>
            </a:endParaRPr>
          </a:p>
          <a:p>
            <a:pPr marL="0" marR="0" lvl="0" indent="0" algn="just" rtl="0">
              <a:spcBef>
                <a:spcPts val="1200"/>
              </a:spcBef>
              <a:spcAft>
                <a:spcPts val="0"/>
              </a:spcAft>
              <a:buNone/>
            </a:pPr>
            <a:r>
              <a:rPr lang="fr-CA" sz="2000" b="0" i="0" u="none" strike="noStrike" dirty="0">
                <a:solidFill>
                  <a:srgbClr val="0D266D"/>
                </a:solidFill>
                <a:latin typeface="Arial"/>
                <a:ea typeface="Arial"/>
                <a:cs typeface="Arial"/>
                <a:sym typeface="Arial"/>
              </a:rPr>
              <a:t>Depuis trois mois, j’ai un petit chien à la maison</a:t>
            </a:r>
            <a:r>
              <a:rPr lang="fr-CA" sz="2000" dirty="0">
                <a:solidFill>
                  <a:srgbClr val="0D266D"/>
                </a:solidFill>
                <a:latin typeface="Arial"/>
                <a:ea typeface="Arial"/>
                <a:cs typeface="Arial"/>
                <a:sym typeface="Arial"/>
              </a:rPr>
              <a:t>. J</a:t>
            </a:r>
            <a:r>
              <a:rPr lang="fr-CA" sz="2000" b="0" i="0" u="none" strike="noStrike" dirty="0">
                <a:solidFill>
                  <a:srgbClr val="0D266D"/>
                </a:solidFill>
                <a:latin typeface="Arial"/>
                <a:ea typeface="Arial"/>
                <a:cs typeface="Arial"/>
                <a:sym typeface="Arial"/>
              </a:rPr>
              <a:t>e le fais marcher 5 fois par semaine, 15 minutes environ. C’est une marche légère, je dirais 10 à 11/20. </a:t>
            </a:r>
            <a:endParaRPr sz="2000" b="0" dirty="0">
              <a:solidFill>
                <a:srgbClr val="0D266D"/>
              </a:solidFill>
              <a:latin typeface="Arial"/>
              <a:ea typeface="Arial"/>
              <a:cs typeface="Arial"/>
              <a:sym typeface="Arial"/>
            </a:endParaRPr>
          </a:p>
          <a:p>
            <a:pPr marL="0" marR="0" lvl="0" indent="0" algn="just" rtl="0">
              <a:spcBef>
                <a:spcPts val="1200"/>
              </a:spcBef>
              <a:spcAft>
                <a:spcPts val="0"/>
              </a:spcAft>
              <a:buNone/>
            </a:pPr>
            <a:r>
              <a:rPr lang="fr-CA" sz="2000" b="0" i="0" u="none" strike="noStrike" dirty="0">
                <a:solidFill>
                  <a:srgbClr val="0D266D"/>
                </a:solidFill>
                <a:latin typeface="Arial"/>
                <a:ea typeface="Arial"/>
                <a:cs typeface="Arial"/>
                <a:sym typeface="Arial"/>
              </a:rPr>
              <a:t>Quand les enfants étaient jeunes, on pratiquait beaucoup de sports en famille (course, vélo, natation, tennis), mais, depuis qu’ils ont quitté la maison pour l’université, je ne bouge plus vraiment. C’est un peu pour cela que mes enfants m’ont acheté </a:t>
            </a:r>
            <a:r>
              <a:rPr lang="fr-CA" sz="2000" dirty="0">
                <a:solidFill>
                  <a:srgbClr val="0D266D"/>
                </a:solidFill>
                <a:latin typeface="Arial"/>
                <a:ea typeface="Arial"/>
                <a:cs typeface="Arial"/>
                <a:sym typeface="Arial"/>
              </a:rPr>
              <a:t>un</a:t>
            </a:r>
            <a:r>
              <a:rPr lang="fr-CA" sz="2000" b="0" i="0" u="none" strike="noStrike" dirty="0">
                <a:solidFill>
                  <a:srgbClr val="0D266D"/>
                </a:solidFill>
                <a:latin typeface="Arial"/>
                <a:ea typeface="Arial"/>
                <a:cs typeface="Arial"/>
                <a:sym typeface="Arial"/>
              </a:rPr>
              <a:t> chien. Je vois mes amis aller jouer au </a:t>
            </a:r>
            <a:r>
              <a:rPr lang="fr-CA" sz="2000" dirty="0" err="1">
                <a:solidFill>
                  <a:srgbClr val="0D266D"/>
                </a:solidFill>
                <a:latin typeface="Arial"/>
                <a:ea typeface="Arial"/>
                <a:cs typeface="Arial"/>
                <a:sym typeface="Arial"/>
              </a:rPr>
              <a:t>p</a:t>
            </a:r>
            <a:r>
              <a:rPr lang="fr-CA" sz="2000" b="0" i="0" u="none" strike="noStrike" dirty="0" err="1">
                <a:solidFill>
                  <a:srgbClr val="0D266D"/>
                </a:solidFill>
                <a:latin typeface="Arial"/>
                <a:ea typeface="Arial"/>
                <a:cs typeface="Arial"/>
                <a:sym typeface="Arial"/>
              </a:rPr>
              <a:t>ickleball</a:t>
            </a:r>
            <a:r>
              <a:rPr lang="fr-CA" sz="2000" b="0" i="0" u="none" strike="noStrike" dirty="0">
                <a:solidFill>
                  <a:srgbClr val="0D266D"/>
                </a:solidFill>
                <a:latin typeface="Arial"/>
                <a:ea typeface="Arial"/>
                <a:cs typeface="Arial"/>
                <a:sym typeface="Arial"/>
              </a:rPr>
              <a:t> et j’aimerais bien jouer avec eux. Toutefois, cela me semble très intense. » </a:t>
            </a:r>
            <a:endParaRPr sz="2000" b="0" dirty="0">
              <a:solidFill>
                <a:srgbClr val="0D266D"/>
              </a:solidFill>
              <a:latin typeface="Arial"/>
              <a:ea typeface="Arial"/>
              <a:cs typeface="Arial"/>
              <a:sym typeface="Arial"/>
            </a:endParaRPr>
          </a:p>
        </p:txBody>
      </p:sp>
    </p:spTree>
    <p:extLst>
      <p:ext uri="{BB962C8B-B14F-4D97-AF65-F5344CB8AC3E}">
        <p14:creationId xmlns:p14="http://schemas.microsoft.com/office/powerpoint/2010/main" val="924452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3" name="ZoneTexte 2">
            <a:extLst>
              <a:ext uri="{FF2B5EF4-FFF2-40B4-BE49-F238E27FC236}">
                <a16:creationId xmlns:a16="http://schemas.microsoft.com/office/drawing/2014/main" id="{E8FEE796-A5C8-E814-1522-DFD98A421E46}"/>
              </a:ext>
            </a:extLst>
          </p:cNvPr>
          <p:cNvSpPr txBox="1"/>
          <p:nvPr/>
        </p:nvSpPr>
        <p:spPr>
          <a:xfrm>
            <a:off x="311700" y="6350270"/>
            <a:ext cx="8520600" cy="400110"/>
          </a:xfrm>
          <a:prstGeom prst="rect">
            <a:avLst/>
          </a:prstGeom>
          <a:noFill/>
        </p:spPr>
        <p:txBody>
          <a:bodyPr wrap="square" rtlCol="0">
            <a:spAutoFit/>
          </a:bodyPr>
          <a:lstStyle/>
          <a:p>
            <a:pPr marL="0" lvl="0" indent="0" algn="l" rtl="0">
              <a:lnSpc>
                <a:spcPct val="100000"/>
              </a:lnSpc>
              <a:spcBef>
                <a:spcPts val="0"/>
              </a:spcBef>
              <a:spcAft>
                <a:spcPts val="0"/>
              </a:spcAft>
              <a:buSzPts val="1400"/>
              <a:buNone/>
            </a:pPr>
            <a:r>
              <a:rPr lang="en-US" sz="1000" dirty="0">
                <a:latin typeface="Arial"/>
                <a:ea typeface="Arial"/>
                <a:cs typeface="Arial"/>
                <a:sym typeface="Arial"/>
              </a:rPr>
              <a:t>Image </a:t>
            </a:r>
            <a:r>
              <a:rPr lang="en-US" sz="1000" dirty="0" err="1">
                <a:latin typeface="Arial"/>
                <a:ea typeface="Arial"/>
                <a:cs typeface="Arial"/>
                <a:sym typeface="Arial"/>
              </a:rPr>
              <a:t>traduite</a:t>
            </a:r>
            <a:r>
              <a:rPr lang="en-US" sz="1000" dirty="0">
                <a:latin typeface="Arial"/>
                <a:ea typeface="Arial"/>
                <a:cs typeface="Arial"/>
                <a:sym typeface="Arial"/>
              </a:rPr>
              <a:t> et </a:t>
            </a:r>
            <a:r>
              <a:rPr lang="en-US" sz="1000" dirty="0" err="1">
                <a:latin typeface="Arial"/>
                <a:ea typeface="Arial"/>
                <a:cs typeface="Arial"/>
                <a:sym typeface="Arial"/>
              </a:rPr>
              <a:t>adaptée</a:t>
            </a:r>
            <a:r>
              <a:rPr lang="en-US" sz="1000" dirty="0">
                <a:latin typeface="Arial"/>
                <a:ea typeface="Arial"/>
                <a:cs typeface="Arial"/>
                <a:sym typeface="Arial"/>
              </a:rPr>
              <a:t> de : Borg, G. (1990). Psychophysical scaling with applications in physical work and the perception of exertion. </a:t>
            </a:r>
            <a:r>
              <a:rPr lang="en-US" sz="1000" i="1" dirty="0" err="1">
                <a:latin typeface="Arial"/>
                <a:ea typeface="Arial"/>
                <a:cs typeface="Arial"/>
                <a:sym typeface="Arial"/>
              </a:rPr>
              <a:t>Scand</a:t>
            </a:r>
            <a:r>
              <a:rPr lang="en-US" sz="1000" i="1" dirty="0">
                <a:latin typeface="Arial"/>
                <a:ea typeface="Arial"/>
                <a:cs typeface="Arial"/>
                <a:sym typeface="Arial"/>
              </a:rPr>
              <a:t> J Work Environ Health, 16 Suppl 1, </a:t>
            </a:r>
            <a:r>
              <a:rPr lang="en-US" sz="1000" dirty="0">
                <a:latin typeface="Arial"/>
                <a:ea typeface="Arial"/>
                <a:cs typeface="Arial"/>
                <a:sym typeface="Arial"/>
              </a:rPr>
              <a:t>55-58. </a:t>
            </a:r>
            <a:r>
              <a:rPr lang="en-US" sz="1000" u="sng" dirty="0">
                <a:solidFill>
                  <a:srgbClr val="467886"/>
                </a:solidFill>
                <a:latin typeface="Arial"/>
                <a:ea typeface="Arial"/>
                <a:cs typeface="Arial"/>
                <a:sym typeface="Arial"/>
                <a:hlinkClick r:id="rId3">
                  <a:extLst>
                    <a:ext uri="{A12FA001-AC4F-418D-AE19-62706E023703}">
                      <ahyp:hlinkClr xmlns:ahyp="http://schemas.microsoft.com/office/drawing/2018/hyperlinkcolor" val="tx"/>
                    </a:ext>
                  </a:extLst>
                </a:hlinkClick>
              </a:rPr>
              <a:t>https://doi.org/10.5271/sjweh.1815. Sous licence CC-BY 4.0</a:t>
            </a:r>
            <a:endParaRPr lang="en-US" sz="1000" dirty="0">
              <a:latin typeface="Arial"/>
              <a:ea typeface="Arial"/>
              <a:cs typeface="Arial"/>
              <a:sym typeface="Arial"/>
            </a:endParaRPr>
          </a:p>
        </p:txBody>
      </p:sp>
      <p:pic>
        <p:nvPicPr>
          <p:cNvPr id="2" name="Image 1">
            <a:extLst>
              <a:ext uri="{FF2B5EF4-FFF2-40B4-BE49-F238E27FC236}">
                <a16:creationId xmlns:a16="http://schemas.microsoft.com/office/drawing/2014/main" id="{5D65C0D1-4222-6F5C-A8E6-7E0C72B78CA3}"/>
              </a:ext>
            </a:extLst>
          </p:cNvPr>
          <p:cNvPicPr>
            <a:picLocks noChangeAspect="1"/>
          </p:cNvPicPr>
          <p:nvPr/>
        </p:nvPicPr>
        <p:blipFill>
          <a:blip r:embed="rId4"/>
          <a:srcRect t="10481" b="5122"/>
          <a:stretch/>
        </p:blipFill>
        <p:spPr>
          <a:xfrm>
            <a:off x="2927851" y="866952"/>
            <a:ext cx="4780167" cy="5220885"/>
          </a:xfrm>
          <a:prstGeom prst="rect">
            <a:avLst/>
          </a:prstGeom>
        </p:spPr>
      </p:pic>
      <p:sp>
        <p:nvSpPr>
          <p:cNvPr id="7" name="Google Shape;182;p15">
            <a:extLst>
              <a:ext uri="{FF2B5EF4-FFF2-40B4-BE49-F238E27FC236}">
                <a16:creationId xmlns:a16="http://schemas.microsoft.com/office/drawing/2014/main" id="{4BF328B8-A536-B617-0785-FED6AB9F5237}"/>
              </a:ext>
            </a:extLst>
          </p:cNvPr>
          <p:cNvSpPr txBox="1">
            <a:spLocks/>
          </p:cNvSpPr>
          <p:nvPr/>
        </p:nvSpPr>
        <p:spPr>
          <a:xfrm>
            <a:off x="2440459" y="318169"/>
            <a:ext cx="4263081"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2800"/>
              <a:buFont typeface="Play"/>
              <a:buNone/>
              <a:defRPr sz="4400" b="0" i="0" u="none" strike="noStrike" cap="none">
                <a:solidFill>
                  <a:schemeClr val="dk1"/>
                </a:solidFill>
                <a:latin typeface="Aptos" panose="020B0004020202020204" pitchFamily="34" charset="0"/>
                <a:ea typeface="Play"/>
                <a:cs typeface="Play"/>
                <a:sym typeface="Play"/>
              </a:defRPr>
            </a:lvl1pPr>
            <a:lvl2pPr marR="0" lvl="1" algn="l" rtl="0">
              <a:lnSpc>
                <a:spcPct val="100000"/>
              </a:lnSpc>
              <a:spcBef>
                <a:spcPts val="0"/>
              </a:spcBef>
              <a:spcAft>
                <a:spcPts val="0"/>
              </a:spcAft>
              <a:buClr>
                <a:srgbClr val="000000"/>
              </a:buClr>
              <a:buSzPts val="28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28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28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28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28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28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28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2800"/>
              <a:buFont typeface="Arial"/>
              <a:buNone/>
              <a:defRPr sz="1800" b="0" i="0" u="none" strike="noStrike" cap="none">
                <a:solidFill>
                  <a:srgbClr val="000000"/>
                </a:solidFill>
                <a:latin typeface="Arial"/>
                <a:ea typeface="Arial"/>
                <a:cs typeface="Arial"/>
                <a:sym typeface="Arial"/>
              </a:defRPr>
            </a:lvl9pPr>
          </a:lstStyle>
          <a:p>
            <a:pPr algn="ctr">
              <a:buSzPts val="990"/>
            </a:pPr>
            <a:r>
              <a:rPr lang="fr-CA" sz="1800" b="1" dirty="0"/>
              <a:t>ÉCHELLE DE BORG</a:t>
            </a:r>
          </a:p>
          <a:p>
            <a:pPr algn="ctr">
              <a:buSzPts val="990"/>
            </a:pPr>
            <a:r>
              <a:rPr lang="fr-CA" sz="1200" b="1" dirty="0"/>
              <a:t>PERCEPTION SUBJECTIVE DE L’INTENSITÉ DE L’EFFORT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9" name="Google Shape;189;p16"/>
          <p:cNvSpPr txBox="1">
            <a:spLocks noGrp="1"/>
          </p:cNvSpPr>
          <p:nvPr>
            <p:ph type="body" idx="1"/>
          </p:nvPr>
        </p:nvSpPr>
        <p:spPr>
          <a:xfrm>
            <a:off x="311700" y="2009725"/>
            <a:ext cx="8520600" cy="7335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rgbClr val="0D266D"/>
              </a:buClr>
              <a:buSzPts val="1800"/>
              <a:buNone/>
            </a:pPr>
            <a:r>
              <a:rPr lang="fr-CA" sz="2600" i="0" u="none" strike="noStrike" dirty="0">
                <a:solidFill>
                  <a:srgbClr val="0D266D"/>
                </a:solidFill>
              </a:rPr>
              <a:t>Vous avez effectué des recherches, et le </a:t>
            </a:r>
            <a:r>
              <a:rPr lang="fr-CA" sz="2600" i="0" u="none" strike="noStrike" dirty="0" err="1">
                <a:solidFill>
                  <a:srgbClr val="0D266D"/>
                </a:solidFill>
              </a:rPr>
              <a:t>pickleball</a:t>
            </a:r>
            <a:r>
              <a:rPr lang="fr-CA" sz="2600" i="0" u="none" strike="noStrike" dirty="0">
                <a:solidFill>
                  <a:srgbClr val="0D266D"/>
                </a:solidFill>
              </a:rPr>
              <a:t> est considéré comme une activité physique d’intensité modérée qui correspond à 5,3 </a:t>
            </a:r>
            <a:r>
              <a:rPr lang="fr-CA" sz="2600" i="0" u="none" strike="noStrike" dirty="0" err="1">
                <a:solidFill>
                  <a:srgbClr val="0D266D"/>
                </a:solidFill>
              </a:rPr>
              <a:t>METs</a:t>
            </a:r>
            <a:r>
              <a:rPr lang="fr-CA" sz="2600" i="0" u="none" strike="noStrike" dirty="0">
                <a:solidFill>
                  <a:srgbClr val="0D266D"/>
                </a:solidFill>
              </a:rPr>
              <a:t>.</a:t>
            </a:r>
            <a:endParaRPr sz="2600" dirty="0"/>
          </a:p>
          <a:p>
            <a:pPr marL="0" lvl="0" indent="0" algn="l" rtl="0">
              <a:lnSpc>
                <a:spcPct val="90000"/>
              </a:lnSpc>
              <a:spcBef>
                <a:spcPts val="0"/>
              </a:spcBef>
              <a:spcAft>
                <a:spcPts val="0"/>
              </a:spcAft>
              <a:buClr>
                <a:schemeClr val="dk1"/>
              </a:buClr>
              <a:buSzPts val="1800"/>
              <a:buNone/>
            </a:pPr>
            <a:endParaRPr sz="2600" dirty="0">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3">
          <a:extLst>
            <a:ext uri="{FF2B5EF4-FFF2-40B4-BE49-F238E27FC236}">
              <a16:creationId xmlns:a16="http://schemas.microsoft.com/office/drawing/2014/main" id="{07412289-9F16-ED8A-A0EF-AEF17DB47CAB}"/>
            </a:ext>
          </a:extLst>
        </p:cNvPr>
        <p:cNvGrpSpPr/>
        <p:nvPr/>
      </p:nvGrpSpPr>
      <p:grpSpPr>
        <a:xfrm>
          <a:off x="0" y="0"/>
          <a:ext cx="0" cy="0"/>
          <a:chOff x="0" y="0"/>
          <a:chExt cx="0" cy="0"/>
        </a:xfrm>
      </p:grpSpPr>
      <p:sp>
        <p:nvSpPr>
          <p:cNvPr id="4" name="Google Shape;177;p14">
            <a:extLst>
              <a:ext uri="{FF2B5EF4-FFF2-40B4-BE49-F238E27FC236}">
                <a16:creationId xmlns:a16="http://schemas.microsoft.com/office/drawing/2014/main" id="{AF53AB83-EE6F-6CF5-C012-573998C5EB93}"/>
              </a:ext>
            </a:extLst>
          </p:cNvPr>
          <p:cNvSpPr txBox="1"/>
          <p:nvPr/>
        </p:nvSpPr>
        <p:spPr>
          <a:xfrm>
            <a:off x="234729" y="1666344"/>
            <a:ext cx="8677800" cy="47100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fr-CA" sz="2000" b="0" i="0" u="none" strike="noStrike" dirty="0">
                <a:solidFill>
                  <a:srgbClr val="0D266D"/>
                </a:solidFill>
                <a:latin typeface="Arial"/>
                <a:ea typeface="Arial"/>
                <a:cs typeface="Arial"/>
                <a:sym typeface="Arial"/>
              </a:rPr>
              <a:t>« En été, je </a:t>
            </a:r>
            <a:r>
              <a:rPr lang="fr-CA" sz="2000" b="0" i="0" u="none" strike="noStrike" dirty="0">
                <a:solidFill>
                  <a:srgbClr val="0D266D"/>
                </a:solidFill>
                <a:highlight>
                  <a:srgbClr val="CAE7F5"/>
                </a:highlight>
                <a:latin typeface="Arial"/>
                <a:ea typeface="Arial"/>
                <a:cs typeface="Arial"/>
                <a:sym typeface="Arial"/>
              </a:rPr>
              <a:t>tonds la pelouse</a:t>
            </a:r>
            <a:r>
              <a:rPr lang="fr-CA" sz="2000" b="0" i="0" u="none" strike="noStrike" dirty="0">
                <a:solidFill>
                  <a:srgbClr val="0D266D"/>
                </a:solidFill>
                <a:latin typeface="Arial"/>
                <a:ea typeface="Arial"/>
                <a:cs typeface="Arial"/>
                <a:sym typeface="Arial"/>
              </a:rPr>
              <a:t> et je </a:t>
            </a:r>
            <a:r>
              <a:rPr lang="fr-CA" sz="2000" b="0" i="0" u="none" strike="noStrike" dirty="0">
                <a:solidFill>
                  <a:srgbClr val="0D266D"/>
                </a:solidFill>
                <a:highlight>
                  <a:srgbClr val="CAE7F5"/>
                </a:highlight>
                <a:latin typeface="Arial"/>
                <a:ea typeface="Arial"/>
                <a:cs typeface="Arial"/>
                <a:sym typeface="Arial"/>
              </a:rPr>
              <a:t>travaille sur mon terrain</a:t>
            </a:r>
            <a:r>
              <a:rPr lang="fr-CA" sz="2000" b="0" i="0" u="none" strike="noStrike" dirty="0">
                <a:solidFill>
                  <a:srgbClr val="0D266D"/>
                </a:solidFill>
                <a:latin typeface="Arial"/>
                <a:ea typeface="Arial"/>
                <a:cs typeface="Arial"/>
                <a:sym typeface="Arial"/>
              </a:rPr>
              <a:t>. J’ai un grand terrain, alors ça prend environ </a:t>
            </a:r>
            <a:r>
              <a:rPr lang="fr-CA" sz="2000" b="0" i="0" u="none" strike="noStrike" dirty="0">
                <a:solidFill>
                  <a:srgbClr val="0D266D"/>
                </a:solidFill>
                <a:highlight>
                  <a:srgbClr val="CAE7F5"/>
                </a:highlight>
                <a:latin typeface="Arial"/>
                <a:ea typeface="Arial"/>
                <a:cs typeface="Arial"/>
                <a:sym typeface="Arial"/>
              </a:rPr>
              <a:t>1 h 30, </a:t>
            </a:r>
            <a:r>
              <a:rPr lang="fr-CA" sz="2000" dirty="0">
                <a:solidFill>
                  <a:srgbClr val="0D266D"/>
                </a:solidFill>
                <a:highlight>
                  <a:srgbClr val="CAE7F5"/>
                </a:highlight>
                <a:latin typeface="Arial"/>
                <a:ea typeface="Arial"/>
                <a:cs typeface="Arial"/>
                <a:sym typeface="Arial"/>
              </a:rPr>
              <a:t>et</a:t>
            </a:r>
            <a:r>
              <a:rPr lang="fr-CA" sz="2000" b="0" i="0" u="none" strike="noStrike" dirty="0">
                <a:solidFill>
                  <a:srgbClr val="0D266D"/>
                </a:solidFill>
                <a:highlight>
                  <a:srgbClr val="CAE7F5"/>
                </a:highlight>
                <a:latin typeface="Arial"/>
                <a:ea typeface="Arial"/>
                <a:cs typeface="Arial"/>
                <a:sym typeface="Arial"/>
              </a:rPr>
              <a:t> c’est un peu difficile</a:t>
            </a:r>
            <a:r>
              <a:rPr lang="fr-CA" sz="2000" b="0" i="0" u="none" strike="noStrike" dirty="0">
                <a:solidFill>
                  <a:srgbClr val="0D266D"/>
                </a:solidFill>
                <a:latin typeface="Arial"/>
                <a:ea typeface="Arial"/>
                <a:cs typeface="Arial"/>
                <a:sym typeface="Arial"/>
              </a:rPr>
              <a:t> pour les bras. En hiver, je </a:t>
            </a:r>
            <a:r>
              <a:rPr lang="fr-CA" sz="2000" b="0" i="0" u="none" strike="noStrike" dirty="0">
                <a:solidFill>
                  <a:srgbClr val="0D266D"/>
                </a:solidFill>
                <a:highlight>
                  <a:srgbClr val="CAE7F5"/>
                </a:highlight>
                <a:latin typeface="Arial"/>
                <a:ea typeface="Arial"/>
                <a:cs typeface="Arial"/>
                <a:sym typeface="Arial"/>
              </a:rPr>
              <a:t>déneige avec la souffleuse</a:t>
            </a:r>
            <a:r>
              <a:rPr lang="fr-CA" sz="2000" b="0" i="0" u="none" strike="noStrike" dirty="0">
                <a:solidFill>
                  <a:srgbClr val="0D266D"/>
                </a:solidFill>
                <a:latin typeface="Arial"/>
                <a:ea typeface="Arial"/>
                <a:cs typeface="Arial"/>
                <a:sym typeface="Arial"/>
              </a:rPr>
              <a:t>. Pour la pelouse et la souffleuse, je dirais </a:t>
            </a:r>
            <a:r>
              <a:rPr lang="fr-CA" sz="2000" b="0" i="0" u="none" strike="noStrike" dirty="0">
                <a:solidFill>
                  <a:srgbClr val="0D266D"/>
                </a:solidFill>
                <a:highlight>
                  <a:srgbClr val="CAE7F5"/>
                </a:highlight>
                <a:latin typeface="Arial"/>
                <a:ea typeface="Arial"/>
                <a:cs typeface="Arial"/>
                <a:sym typeface="Arial"/>
              </a:rPr>
              <a:t>13/20</a:t>
            </a:r>
            <a:r>
              <a:rPr lang="fr-CA" sz="2000" b="0" i="0" u="none" strike="noStrike" dirty="0">
                <a:solidFill>
                  <a:srgbClr val="0D266D"/>
                </a:solidFill>
                <a:latin typeface="Arial"/>
                <a:ea typeface="Arial"/>
                <a:cs typeface="Arial"/>
                <a:sym typeface="Arial"/>
              </a:rPr>
              <a:t>. </a:t>
            </a:r>
            <a:r>
              <a:rPr lang="fr-CA" sz="2000" dirty="0">
                <a:solidFill>
                  <a:srgbClr val="0D266D"/>
                </a:solidFill>
                <a:latin typeface="Arial"/>
                <a:ea typeface="Arial"/>
                <a:cs typeface="Arial"/>
                <a:sym typeface="Arial"/>
              </a:rPr>
              <a:t>La fréquence est d’environ </a:t>
            </a:r>
            <a:r>
              <a:rPr lang="fr-CA" sz="2000" dirty="0">
                <a:solidFill>
                  <a:srgbClr val="0D266D"/>
                </a:solidFill>
                <a:highlight>
                  <a:srgbClr val="CAE7F5"/>
                </a:highlight>
                <a:latin typeface="Arial"/>
                <a:ea typeface="Arial"/>
                <a:cs typeface="Arial"/>
                <a:sym typeface="Arial"/>
              </a:rPr>
              <a:t>une fois par semaine </a:t>
            </a:r>
            <a:r>
              <a:rPr lang="fr-CA" sz="2000" dirty="0">
                <a:solidFill>
                  <a:srgbClr val="0D266D"/>
                </a:solidFill>
                <a:highlight>
                  <a:srgbClr val="CAE7F5"/>
                </a:highlight>
              </a:rPr>
              <a:t>en </a:t>
            </a:r>
            <a:r>
              <a:rPr lang="fr-CA" sz="2000" dirty="0">
                <a:solidFill>
                  <a:srgbClr val="0D266D"/>
                </a:solidFill>
                <a:highlight>
                  <a:srgbClr val="CAE7F5"/>
                </a:highlight>
                <a:latin typeface="Arial"/>
                <a:ea typeface="Arial"/>
                <a:cs typeface="Arial"/>
                <a:sym typeface="Arial"/>
              </a:rPr>
              <a:t>été et variable </a:t>
            </a:r>
            <a:r>
              <a:rPr lang="fr-CA" sz="2000" dirty="0">
                <a:solidFill>
                  <a:srgbClr val="0D266D"/>
                </a:solidFill>
                <a:highlight>
                  <a:srgbClr val="CAE7F5"/>
                </a:highlight>
              </a:rPr>
              <a:t>en </a:t>
            </a:r>
            <a:r>
              <a:rPr lang="fr-CA" sz="2000" dirty="0">
                <a:solidFill>
                  <a:srgbClr val="0D266D"/>
                </a:solidFill>
                <a:highlight>
                  <a:srgbClr val="CAE7F5"/>
                </a:highlight>
                <a:latin typeface="Arial"/>
                <a:ea typeface="Arial"/>
                <a:cs typeface="Arial"/>
                <a:sym typeface="Arial"/>
              </a:rPr>
              <a:t>hiver</a:t>
            </a:r>
            <a:r>
              <a:rPr lang="fr-CA" sz="2000" dirty="0">
                <a:solidFill>
                  <a:srgbClr val="0D266D"/>
                </a:solidFill>
                <a:latin typeface="Arial"/>
                <a:ea typeface="Arial"/>
                <a:cs typeface="Arial"/>
                <a:sym typeface="Arial"/>
              </a:rPr>
              <a:t>.</a:t>
            </a:r>
            <a:r>
              <a:rPr lang="fr-CA" sz="2000" b="0" i="0" u="none" strike="noStrike" dirty="0">
                <a:solidFill>
                  <a:srgbClr val="0D266D"/>
                </a:solidFill>
                <a:latin typeface="Arial"/>
                <a:ea typeface="Arial"/>
                <a:cs typeface="Arial"/>
                <a:sym typeface="Arial"/>
              </a:rPr>
              <a:t> </a:t>
            </a:r>
            <a:endParaRPr sz="2000" b="0" dirty="0">
              <a:solidFill>
                <a:srgbClr val="0D266D"/>
              </a:solidFill>
              <a:latin typeface="Arial"/>
              <a:ea typeface="Arial"/>
              <a:cs typeface="Arial"/>
              <a:sym typeface="Arial"/>
            </a:endParaRPr>
          </a:p>
          <a:p>
            <a:pPr marL="0" marR="0" lvl="0" indent="0" algn="just" rtl="0">
              <a:spcBef>
                <a:spcPts val="1200"/>
              </a:spcBef>
              <a:spcAft>
                <a:spcPts val="0"/>
              </a:spcAft>
              <a:buNone/>
            </a:pPr>
            <a:r>
              <a:rPr lang="fr-CA" sz="2000" b="0" i="0" u="none" strike="noStrike" dirty="0">
                <a:solidFill>
                  <a:srgbClr val="0D266D"/>
                </a:solidFill>
                <a:highlight>
                  <a:srgbClr val="CAE7F5"/>
                </a:highlight>
                <a:latin typeface="Arial"/>
                <a:ea typeface="Arial"/>
                <a:cs typeface="Arial"/>
                <a:sym typeface="Arial"/>
              </a:rPr>
              <a:t>Depuis trois mois</a:t>
            </a:r>
            <a:r>
              <a:rPr lang="fr-CA" sz="2000" b="0" i="0" u="none" strike="noStrike" dirty="0">
                <a:solidFill>
                  <a:srgbClr val="0D266D"/>
                </a:solidFill>
                <a:latin typeface="Arial"/>
                <a:ea typeface="Arial"/>
                <a:cs typeface="Arial"/>
                <a:sym typeface="Arial"/>
              </a:rPr>
              <a:t>, j’ai un petit chien à la maison</a:t>
            </a:r>
            <a:r>
              <a:rPr lang="fr-CA" sz="2000" dirty="0">
                <a:solidFill>
                  <a:srgbClr val="0D266D"/>
                </a:solidFill>
                <a:latin typeface="Arial"/>
                <a:ea typeface="Arial"/>
                <a:cs typeface="Arial"/>
                <a:sym typeface="Arial"/>
              </a:rPr>
              <a:t>. J</a:t>
            </a:r>
            <a:r>
              <a:rPr lang="fr-CA" sz="2000" b="0" i="0" u="none" strike="noStrike" dirty="0">
                <a:solidFill>
                  <a:srgbClr val="0D266D"/>
                </a:solidFill>
                <a:latin typeface="Arial"/>
                <a:ea typeface="Arial"/>
                <a:cs typeface="Arial"/>
                <a:sym typeface="Arial"/>
              </a:rPr>
              <a:t>e le fais </a:t>
            </a:r>
            <a:r>
              <a:rPr lang="fr-CA" sz="2000" b="0" i="0" u="none" strike="noStrike" dirty="0">
                <a:solidFill>
                  <a:srgbClr val="0D266D"/>
                </a:solidFill>
                <a:highlight>
                  <a:srgbClr val="CAE7F5"/>
                </a:highlight>
                <a:latin typeface="Arial"/>
                <a:ea typeface="Arial"/>
                <a:cs typeface="Arial"/>
                <a:sym typeface="Arial"/>
              </a:rPr>
              <a:t>marcher 5 fois par semaine</a:t>
            </a:r>
            <a:r>
              <a:rPr lang="fr-CA" sz="2000" b="0" i="0" u="none" strike="noStrike" dirty="0">
                <a:solidFill>
                  <a:srgbClr val="0D266D"/>
                </a:solidFill>
                <a:latin typeface="Arial"/>
                <a:ea typeface="Arial"/>
                <a:cs typeface="Arial"/>
                <a:sym typeface="Arial"/>
              </a:rPr>
              <a:t>, </a:t>
            </a:r>
            <a:r>
              <a:rPr lang="fr-CA" sz="2000" b="0" i="0" u="none" strike="noStrike" dirty="0">
                <a:solidFill>
                  <a:srgbClr val="0D266D"/>
                </a:solidFill>
                <a:highlight>
                  <a:srgbClr val="CAE7F5"/>
                </a:highlight>
                <a:latin typeface="Arial"/>
                <a:ea typeface="Arial"/>
                <a:cs typeface="Arial"/>
                <a:sym typeface="Arial"/>
              </a:rPr>
              <a:t>15 minutes</a:t>
            </a:r>
            <a:r>
              <a:rPr lang="fr-CA" sz="2000" b="0" i="0" u="none" strike="noStrike" dirty="0">
                <a:solidFill>
                  <a:srgbClr val="0D266D"/>
                </a:solidFill>
                <a:latin typeface="Arial"/>
                <a:ea typeface="Arial"/>
                <a:cs typeface="Arial"/>
                <a:sym typeface="Arial"/>
              </a:rPr>
              <a:t> environ. C’est une marche légère, je dirais </a:t>
            </a:r>
            <a:r>
              <a:rPr lang="fr-CA" sz="2000" b="0" i="0" u="none" strike="noStrike" dirty="0">
                <a:solidFill>
                  <a:srgbClr val="0D266D"/>
                </a:solidFill>
                <a:highlight>
                  <a:srgbClr val="CAE7F5"/>
                </a:highlight>
                <a:latin typeface="Arial"/>
                <a:ea typeface="Arial"/>
                <a:cs typeface="Arial"/>
                <a:sym typeface="Arial"/>
              </a:rPr>
              <a:t>10 à 11/20</a:t>
            </a:r>
            <a:r>
              <a:rPr lang="fr-CA" sz="2000" b="0" i="0" u="none" strike="noStrike" dirty="0">
                <a:solidFill>
                  <a:srgbClr val="0D266D"/>
                </a:solidFill>
                <a:latin typeface="Arial"/>
                <a:ea typeface="Arial"/>
                <a:cs typeface="Arial"/>
                <a:sym typeface="Arial"/>
              </a:rPr>
              <a:t>. </a:t>
            </a:r>
            <a:endParaRPr sz="2000" b="0" dirty="0">
              <a:solidFill>
                <a:srgbClr val="0D266D"/>
              </a:solidFill>
              <a:latin typeface="Arial"/>
              <a:ea typeface="Arial"/>
              <a:cs typeface="Arial"/>
              <a:sym typeface="Arial"/>
            </a:endParaRPr>
          </a:p>
          <a:p>
            <a:pPr marL="0" marR="0" lvl="0" indent="0" algn="just" rtl="0">
              <a:spcBef>
                <a:spcPts val="1200"/>
              </a:spcBef>
              <a:spcAft>
                <a:spcPts val="0"/>
              </a:spcAft>
              <a:buNone/>
            </a:pPr>
            <a:r>
              <a:rPr lang="fr-CA" sz="2000" b="0" i="0" u="none" strike="noStrike" dirty="0">
                <a:solidFill>
                  <a:srgbClr val="0D266D"/>
                </a:solidFill>
                <a:latin typeface="Arial"/>
                <a:ea typeface="Arial"/>
                <a:cs typeface="Arial"/>
                <a:sym typeface="Arial"/>
              </a:rPr>
              <a:t>Quand les enfants étaient jeunes, on pratiquait beaucoup de sports en famille (</a:t>
            </a:r>
            <a:r>
              <a:rPr lang="fr-CA" sz="2000" b="0" i="0" u="none" strike="noStrike" dirty="0">
                <a:solidFill>
                  <a:srgbClr val="0D266D"/>
                </a:solidFill>
                <a:highlight>
                  <a:srgbClr val="CAE7F5"/>
                </a:highlight>
                <a:latin typeface="Arial"/>
                <a:ea typeface="Arial"/>
                <a:cs typeface="Arial"/>
                <a:sym typeface="Arial"/>
              </a:rPr>
              <a:t>course, vélo, natation, tennis</a:t>
            </a:r>
            <a:r>
              <a:rPr lang="fr-CA" sz="2000" b="0" i="0" u="none" strike="noStrike" dirty="0">
                <a:solidFill>
                  <a:srgbClr val="0D266D"/>
                </a:solidFill>
                <a:latin typeface="Arial"/>
                <a:ea typeface="Arial"/>
                <a:cs typeface="Arial"/>
                <a:sym typeface="Arial"/>
              </a:rPr>
              <a:t>), mais, depuis qu’ils ont quitté la maison pour l’université, je ne bouge plus vraiment. C’est un peu pour cela que mes enfants m’ont acheté </a:t>
            </a:r>
            <a:r>
              <a:rPr lang="fr-CA" sz="2000" dirty="0">
                <a:solidFill>
                  <a:srgbClr val="0D266D"/>
                </a:solidFill>
                <a:latin typeface="Arial"/>
                <a:ea typeface="Arial"/>
                <a:cs typeface="Arial"/>
                <a:sym typeface="Arial"/>
              </a:rPr>
              <a:t>un</a:t>
            </a:r>
            <a:r>
              <a:rPr lang="fr-CA" sz="2000" b="0" i="0" u="none" strike="noStrike" dirty="0">
                <a:solidFill>
                  <a:srgbClr val="0D266D"/>
                </a:solidFill>
                <a:latin typeface="Arial"/>
                <a:ea typeface="Arial"/>
                <a:cs typeface="Arial"/>
                <a:sym typeface="Arial"/>
              </a:rPr>
              <a:t> chien. Je vois mes amis aller </a:t>
            </a:r>
            <a:r>
              <a:rPr lang="fr-CA" sz="2000" b="0" i="0" u="none" strike="noStrike" dirty="0">
                <a:solidFill>
                  <a:srgbClr val="0D266D"/>
                </a:solidFill>
                <a:highlight>
                  <a:srgbClr val="CAE7F5"/>
                </a:highlight>
                <a:latin typeface="Arial"/>
                <a:ea typeface="Arial"/>
                <a:cs typeface="Arial"/>
                <a:sym typeface="Arial"/>
              </a:rPr>
              <a:t>jouer au </a:t>
            </a:r>
            <a:r>
              <a:rPr lang="fr-CA" sz="2000" dirty="0" err="1">
                <a:solidFill>
                  <a:srgbClr val="0D266D"/>
                </a:solidFill>
                <a:highlight>
                  <a:srgbClr val="CAE7F5"/>
                </a:highlight>
                <a:latin typeface="Arial"/>
                <a:ea typeface="Arial"/>
                <a:cs typeface="Arial"/>
                <a:sym typeface="Arial"/>
              </a:rPr>
              <a:t>p</a:t>
            </a:r>
            <a:r>
              <a:rPr lang="fr-CA" sz="2000" b="0" i="0" u="none" strike="noStrike" dirty="0" err="1">
                <a:solidFill>
                  <a:srgbClr val="0D266D"/>
                </a:solidFill>
                <a:highlight>
                  <a:srgbClr val="CAE7F5"/>
                </a:highlight>
                <a:latin typeface="Arial"/>
                <a:ea typeface="Arial"/>
                <a:cs typeface="Arial"/>
                <a:sym typeface="Arial"/>
              </a:rPr>
              <a:t>ickleball</a:t>
            </a:r>
            <a:r>
              <a:rPr lang="fr-CA" sz="2000" b="0" i="0" u="none" strike="noStrike" dirty="0">
                <a:solidFill>
                  <a:srgbClr val="0D266D"/>
                </a:solidFill>
                <a:latin typeface="Arial"/>
                <a:ea typeface="Arial"/>
                <a:cs typeface="Arial"/>
                <a:sym typeface="Arial"/>
              </a:rPr>
              <a:t> et j’aimerais bien jouer avec eux. Toutefois, cela me semble très intense. » </a:t>
            </a:r>
            <a:endParaRPr sz="2000" b="0" dirty="0">
              <a:solidFill>
                <a:srgbClr val="0D266D"/>
              </a:solidFill>
              <a:latin typeface="Arial"/>
              <a:ea typeface="Arial"/>
              <a:cs typeface="Arial"/>
              <a:sym typeface="Arial"/>
            </a:endParaRPr>
          </a:p>
        </p:txBody>
      </p:sp>
    </p:spTree>
    <p:extLst>
      <p:ext uri="{BB962C8B-B14F-4D97-AF65-F5344CB8AC3E}">
        <p14:creationId xmlns:p14="http://schemas.microsoft.com/office/powerpoint/2010/main" val="19433836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17"/>
          <p:cNvSpPr txBox="1">
            <a:spLocks noGrp="1"/>
          </p:cNvSpPr>
          <p:nvPr>
            <p:ph type="title"/>
          </p:nvPr>
        </p:nvSpPr>
        <p:spPr>
          <a:xfrm>
            <a:off x="1768774" y="363755"/>
            <a:ext cx="6034799" cy="60957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D60B41"/>
              </a:buClr>
              <a:buSzPct val="100000"/>
              <a:buFont typeface="Play"/>
              <a:buNone/>
            </a:pPr>
            <a:r>
              <a:rPr lang="fr-CA" dirty="0"/>
              <a:t>Aurons-nous besoin d’une recommandation médicale?</a:t>
            </a:r>
            <a:endParaRPr dirty="0"/>
          </a:p>
        </p:txBody>
      </p:sp>
      <p:sp>
        <p:nvSpPr>
          <p:cNvPr id="196" name="Google Shape;196;p17"/>
          <p:cNvSpPr txBox="1">
            <a:spLocks noGrp="1"/>
          </p:cNvSpPr>
          <p:nvPr>
            <p:ph type="body" idx="2"/>
          </p:nvPr>
        </p:nvSpPr>
        <p:spPr>
          <a:xfrm>
            <a:off x="258793" y="6397421"/>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197" name="Google Shape;197;p17"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198" name="Google Shape;198;p17"/>
          <p:cNvSpPr txBox="1"/>
          <p:nvPr/>
        </p:nvSpPr>
        <p:spPr>
          <a:xfrm>
            <a:off x="587658" y="1341867"/>
            <a:ext cx="7919627" cy="1012445"/>
          </a:xfrm>
          <a:prstGeom prst="rect">
            <a:avLst/>
          </a:prstGeom>
          <a:noFill/>
          <a:ln>
            <a:noFill/>
          </a:ln>
        </p:spPr>
        <p:txBody>
          <a:bodyPr spcFirstLastPara="1" wrap="square" lIns="91425" tIns="91425" rIns="91425" bIns="91425" anchor="t" anchorCtr="0">
            <a:normAutofit/>
          </a:bodyPr>
          <a:lstStyle/>
          <a:p>
            <a:pPr marL="0" marR="0" lvl="0" indent="0" algn="l" rtl="0">
              <a:lnSpc>
                <a:spcPct val="90000"/>
              </a:lnSpc>
              <a:spcBef>
                <a:spcPts val="1200"/>
              </a:spcBef>
              <a:spcAft>
                <a:spcPts val="0"/>
              </a:spcAft>
              <a:buClr>
                <a:srgbClr val="0D266D"/>
              </a:buClr>
              <a:buSzPts val="2400"/>
              <a:buFont typeface="Arial"/>
              <a:buNone/>
            </a:pPr>
            <a:r>
              <a:rPr lang="fr-CA" sz="2400" b="1" dirty="0">
                <a:solidFill>
                  <a:srgbClr val="0D266D"/>
                </a:solidFill>
                <a:latin typeface="Arial"/>
                <a:ea typeface="Arial"/>
                <a:cs typeface="Arial"/>
                <a:sym typeface="Arial"/>
              </a:rPr>
              <a:t>Pour chacune des questions, indiquez votre réponse en vous basant sur vos notes.</a:t>
            </a:r>
            <a:endParaRPr sz="2400" dirty="0"/>
          </a:p>
        </p:txBody>
      </p:sp>
      <p:graphicFrame>
        <p:nvGraphicFramePr>
          <p:cNvPr id="199" name="Google Shape;199;p17"/>
          <p:cNvGraphicFramePr/>
          <p:nvPr>
            <p:extLst>
              <p:ext uri="{D42A27DB-BD31-4B8C-83A1-F6EECF244321}">
                <p14:modId xmlns:p14="http://schemas.microsoft.com/office/powerpoint/2010/main" val="1303611844"/>
              </p:ext>
            </p:extLst>
          </p:nvPr>
        </p:nvGraphicFramePr>
        <p:xfrm>
          <a:off x="635000" y="2367084"/>
          <a:ext cx="7810500" cy="3576380"/>
        </p:xfrm>
        <a:graphic>
          <a:graphicData uri="http://schemas.openxmlformats.org/drawingml/2006/table">
            <a:tbl>
              <a:tblPr firstRow="1" bandRow="1">
                <a:noFill/>
                <a:tableStyleId>{433BC67D-BADE-4997-BD9A-384BDA182935}</a:tableStyleId>
              </a:tblPr>
              <a:tblGrid>
                <a:gridCol w="6998326">
                  <a:extLst>
                    <a:ext uri="{9D8B030D-6E8A-4147-A177-3AD203B41FA5}">
                      <a16:colId xmlns:a16="http://schemas.microsoft.com/office/drawing/2014/main" val="20000"/>
                    </a:ext>
                  </a:extLst>
                </a:gridCol>
                <a:gridCol w="812174">
                  <a:extLst>
                    <a:ext uri="{9D8B030D-6E8A-4147-A177-3AD203B41FA5}">
                      <a16:colId xmlns:a16="http://schemas.microsoft.com/office/drawing/2014/main" val="20001"/>
                    </a:ext>
                  </a:extLst>
                </a:gridCol>
              </a:tblGrid>
              <a:tr h="370850">
                <a:tc>
                  <a:txBody>
                    <a:bodyPr/>
                    <a:lstStyle/>
                    <a:p>
                      <a:pPr marL="0" marR="0" lvl="0" indent="0" algn="l" rtl="0">
                        <a:spcBef>
                          <a:spcPts val="0"/>
                        </a:spcBef>
                        <a:spcAft>
                          <a:spcPts val="0"/>
                        </a:spcAft>
                        <a:buNone/>
                      </a:pPr>
                      <a:endParaRPr sz="1800" dirty="0"/>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spcBef>
                          <a:spcPts val="0"/>
                        </a:spcBef>
                        <a:spcAft>
                          <a:spcPts val="0"/>
                        </a:spcAft>
                        <a:buNone/>
                      </a:pPr>
                      <a:endParaRPr sz="1800"/>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370850">
                <a:tc>
                  <a:txBody>
                    <a:bodyPr/>
                    <a:lstStyle/>
                    <a:p>
                      <a:pPr marL="342900" marR="0" lvl="0" indent="-342900" algn="l" rtl="0">
                        <a:spcBef>
                          <a:spcPts val="0"/>
                        </a:spcBef>
                        <a:spcAft>
                          <a:spcPts val="0"/>
                        </a:spcAft>
                        <a:buClr>
                          <a:srgbClr val="0D266D"/>
                        </a:buClr>
                        <a:buSzPts val="1800"/>
                        <a:buFont typeface="Play"/>
                        <a:buAutoNum type="arabicParenR"/>
                      </a:pPr>
                      <a:r>
                        <a:rPr lang="fr-CA" sz="1800" b="0" i="0" u="none" strike="noStrike">
                          <a:solidFill>
                            <a:srgbClr val="0D266D"/>
                          </a:solidFill>
                        </a:rPr>
                        <a:t>Votre client est-il considéré comme physiquement actif?</a:t>
                      </a:r>
                      <a:endParaRPr/>
                    </a:p>
                  </a:txBody>
                  <a:tcPr marL="91450" marR="91450" marT="45725" marB="45725">
                    <a:lnT w="9525" cap="flat" cmpd="sng">
                      <a:solidFill>
                        <a:srgbClr val="000000">
                          <a:alpha val="0"/>
                        </a:srgbClr>
                      </a:solidFill>
                      <a:prstDash val="solid"/>
                      <a:round/>
                      <a:headEnd type="none" w="sm" len="sm"/>
                      <a:tailEnd type="none" w="sm" len="sm"/>
                    </a:lnT>
                    <a:solidFill>
                      <a:srgbClr val="CAE7F5">
                        <a:alpha val="49803"/>
                      </a:srgbClr>
                    </a:solidFill>
                  </a:tcPr>
                </a:tc>
                <a:tc>
                  <a:txBody>
                    <a:bodyPr/>
                    <a:lstStyle/>
                    <a:p>
                      <a:pPr marL="0" marR="0" lvl="0" indent="0" algn="l" rtl="0">
                        <a:spcBef>
                          <a:spcPts val="0"/>
                        </a:spcBef>
                        <a:spcAft>
                          <a:spcPts val="0"/>
                        </a:spcAft>
                        <a:buNone/>
                      </a:pPr>
                      <a:r>
                        <a:rPr lang="fr-CA" sz="1800" b="1">
                          <a:solidFill>
                            <a:srgbClr val="0D266D"/>
                          </a:solidFill>
                        </a:rPr>
                        <a:t>Non</a:t>
                      </a:r>
                      <a:endParaRPr sz="1800">
                        <a:solidFill>
                          <a:srgbClr val="0D266D"/>
                        </a:solidFill>
                      </a:endParaRPr>
                    </a:p>
                  </a:txBody>
                  <a:tcPr marL="91450" marR="91450" marT="45725" marB="45725">
                    <a:lnT w="9525" cap="flat" cmpd="sng">
                      <a:solidFill>
                        <a:srgbClr val="000000">
                          <a:alpha val="0"/>
                        </a:srgbClr>
                      </a:solidFill>
                      <a:prstDash val="solid"/>
                      <a:round/>
                      <a:headEnd type="none" w="sm" len="sm"/>
                      <a:tailEnd type="none" w="sm" len="sm"/>
                    </a:lnT>
                    <a:solidFill>
                      <a:srgbClr val="CAE7F5">
                        <a:alpha val="49803"/>
                      </a:srgbClr>
                    </a:solidFill>
                  </a:tcPr>
                </a:tc>
                <a:extLst>
                  <a:ext uri="{0D108BD9-81ED-4DB2-BD59-A6C34878D82A}">
                    <a16:rowId xmlns:a16="http://schemas.microsoft.com/office/drawing/2014/main" val="10001"/>
                  </a:ext>
                </a:extLst>
              </a:tr>
              <a:tr h="370850">
                <a:tc>
                  <a:txBody>
                    <a:bodyPr/>
                    <a:lstStyle/>
                    <a:p>
                      <a:pPr marL="342900" marR="0" lvl="0" indent="-342900" algn="l" rtl="0">
                        <a:spcBef>
                          <a:spcPts val="0"/>
                        </a:spcBef>
                        <a:spcAft>
                          <a:spcPts val="0"/>
                        </a:spcAft>
                        <a:buClr>
                          <a:srgbClr val="0D266D"/>
                        </a:buClr>
                        <a:buSzPts val="1800"/>
                        <a:buFont typeface="Play"/>
                        <a:buAutoNum type="arabicParenR" startAt="2"/>
                      </a:pPr>
                      <a:r>
                        <a:rPr lang="fr-CA" sz="1800" b="0" i="0" u="none" strike="noStrike" dirty="0">
                          <a:solidFill>
                            <a:srgbClr val="0D266D"/>
                          </a:solidFill>
                        </a:rPr>
                        <a:t>Votre client a-t-il un diagnostic de maladie cardiovasculaire, métabolique ou rénale?</a:t>
                      </a:r>
                      <a:endParaRPr dirty="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r>
                        <a:rPr lang="fr-CA" sz="1800" b="1">
                          <a:solidFill>
                            <a:srgbClr val="0D266D"/>
                          </a:solidFill>
                        </a:rPr>
                        <a:t>Non</a:t>
                      </a:r>
                      <a:endParaRPr sz="1800">
                        <a:solidFill>
                          <a:srgbClr val="0D266D"/>
                        </a:solidFill>
                      </a:endParaRPr>
                    </a:p>
                  </a:txBody>
                  <a:tcPr marL="91450" marR="91450" marT="45725" marB="45725">
                    <a:solidFill>
                      <a:srgbClr val="CAE7F5">
                        <a:alpha val="49803"/>
                      </a:srgbClr>
                    </a:solidFill>
                  </a:tcPr>
                </a:tc>
                <a:extLst>
                  <a:ext uri="{0D108BD9-81ED-4DB2-BD59-A6C34878D82A}">
                    <a16:rowId xmlns:a16="http://schemas.microsoft.com/office/drawing/2014/main" val="10002"/>
                  </a:ext>
                </a:extLst>
              </a:tr>
              <a:tr h="370850">
                <a:tc>
                  <a:txBody>
                    <a:bodyPr/>
                    <a:lstStyle/>
                    <a:p>
                      <a:pPr marL="342900" marR="0" lvl="0" indent="-342900" algn="l" rtl="0">
                        <a:spcBef>
                          <a:spcPts val="0"/>
                        </a:spcBef>
                        <a:spcAft>
                          <a:spcPts val="0"/>
                        </a:spcAft>
                        <a:buClr>
                          <a:srgbClr val="0D266D"/>
                        </a:buClr>
                        <a:buSzPts val="1800"/>
                        <a:buFont typeface="Play"/>
                        <a:buAutoNum type="arabicParenR" startAt="3"/>
                      </a:pPr>
                      <a:r>
                        <a:rPr lang="fr-CA" sz="1800" b="0" i="0" u="none" strike="noStrike">
                          <a:solidFill>
                            <a:srgbClr val="0D266D"/>
                          </a:solidFill>
                        </a:rPr>
                        <a:t>Votre client a-t-il des signes ou des symptômes de maladie cardiovasculaire, métabolique ou rénale?</a:t>
                      </a:r>
                      <a:endParaRPr/>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r>
                        <a:rPr lang="fr-CA" sz="1800" b="1">
                          <a:solidFill>
                            <a:srgbClr val="0D266D"/>
                          </a:solidFill>
                        </a:rPr>
                        <a:t>Non</a:t>
                      </a:r>
                      <a:endParaRPr sz="1800">
                        <a:solidFill>
                          <a:srgbClr val="0D266D"/>
                        </a:solidFill>
                      </a:endParaRPr>
                    </a:p>
                  </a:txBody>
                  <a:tcPr marL="91450" marR="91450" marT="45725" marB="45725">
                    <a:solidFill>
                      <a:srgbClr val="CAE7F5">
                        <a:alpha val="49803"/>
                      </a:srgbClr>
                    </a:solidFill>
                  </a:tcPr>
                </a:tc>
                <a:extLst>
                  <a:ext uri="{0D108BD9-81ED-4DB2-BD59-A6C34878D82A}">
                    <a16:rowId xmlns:a16="http://schemas.microsoft.com/office/drawing/2014/main" val="10003"/>
                  </a:ext>
                </a:extLst>
              </a:tr>
              <a:tr h="370850">
                <a:tc>
                  <a:txBody>
                    <a:bodyPr/>
                    <a:lstStyle/>
                    <a:p>
                      <a:pPr marL="342900" marR="0" lvl="0" indent="-342900" algn="l" rtl="0">
                        <a:spcBef>
                          <a:spcPts val="0"/>
                        </a:spcBef>
                        <a:spcAft>
                          <a:spcPts val="0"/>
                        </a:spcAft>
                        <a:buClr>
                          <a:srgbClr val="0D266D"/>
                        </a:buClr>
                        <a:buSzPts val="1800"/>
                        <a:buFont typeface="Play"/>
                        <a:buAutoNum type="arabicParenR" startAt="4"/>
                      </a:pPr>
                      <a:r>
                        <a:rPr lang="fr-CA" sz="1800" b="0" i="0" u="none" strike="noStrike">
                          <a:solidFill>
                            <a:srgbClr val="0D266D"/>
                          </a:solidFill>
                        </a:rPr>
                        <a:t>Votre client présente-t-il d’autres problèmes de santé qui pourraient nuire à sa pratique d’activité physique?</a:t>
                      </a:r>
                      <a:endParaRPr/>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r>
                        <a:rPr lang="fr-CA" sz="1800" b="1">
                          <a:solidFill>
                            <a:srgbClr val="0D266D"/>
                          </a:solidFill>
                        </a:rPr>
                        <a:t>Non</a:t>
                      </a:r>
                      <a:endParaRPr/>
                    </a:p>
                  </a:txBody>
                  <a:tcPr marL="91450" marR="91450" marT="45725" marB="45725">
                    <a:solidFill>
                      <a:srgbClr val="CAE7F5">
                        <a:alpha val="49803"/>
                      </a:srgbClr>
                    </a:solidFill>
                  </a:tcPr>
                </a:tc>
                <a:extLst>
                  <a:ext uri="{0D108BD9-81ED-4DB2-BD59-A6C34878D82A}">
                    <a16:rowId xmlns:a16="http://schemas.microsoft.com/office/drawing/2014/main" val="10004"/>
                  </a:ext>
                </a:extLst>
              </a:tr>
              <a:tr h="370850">
                <a:tc>
                  <a:txBody>
                    <a:bodyPr/>
                    <a:lstStyle/>
                    <a:p>
                      <a:pPr marL="342900" marR="0" lvl="0" indent="-342900" algn="l" rtl="0">
                        <a:spcBef>
                          <a:spcPts val="0"/>
                        </a:spcBef>
                        <a:spcAft>
                          <a:spcPts val="0"/>
                        </a:spcAft>
                        <a:buClr>
                          <a:srgbClr val="0D266D"/>
                        </a:buClr>
                        <a:buSzPts val="1800"/>
                        <a:buFont typeface="Play"/>
                        <a:buAutoNum type="arabicParenR" startAt="5"/>
                      </a:pPr>
                      <a:r>
                        <a:rPr lang="fr-CA" sz="1800" b="0" i="0" u="none" strike="noStrike">
                          <a:solidFill>
                            <a:srgbClr val="0D266D"/>
                          </a:solidFill>
                        </a:rPr>
                        <a:t>Est-ce que vous aurez besoin d’une recommandation médicale pour évaluer la condition physique </a:t>
                      </a:r>
                      <a:r>
                        <a:rPr lang="fr-CA" sz="1800">
                          <a:solidFill>
                            <a:srgbClr val="0D266D"/>
                          </a:solidFill>
                        </a:rPr>
                        <a:t>ou modifier le niveau d’activité physique de monsieur Paquet? </a:t>
                      </a:r>
                      <a:endParaRPr sz="1800" b="0" i="0" u="none" strike="noStrike">
                        <a:solidFill>
                          <a:srgbClr val="0D266D"/>
                        </a:solidFill>
                      </a:endParaRPr>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r>
                        <a:rPr lang="fr-CA" sz="1800" b="1" dirty="0">
                          <a:solidFill>
                            <a:srgbClr val="0D266D"/>
                          </a:solidFill>
                        </a:rPr>
                        <a:t>Non</a:t>
                      </a:r>
                      <a:endParaRPr sz="1800" dirty="0">
                        <a:solidFill>
                          <a:srgbClr val="0D266D"/>
                        </a:solidFill>
                      </a:endParaRPr>
                    </a:p>
                  </a:txBody>
                  <a:tcPr marL="91450" marR="91450" marT="45725" marB="45725">
                    <a:solidFill>
                      <a:srgbClr val="CAE7F5">
                        <a:alpha val="49803"/>
                      </a:srgbClr>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5" name="Google Shape;205;p18"/>
          <p:cNvSpPr txBox="1">
            <a:spLocks noGrp="1"/>
          </p:cNvSpPr>
          <p:nvPr>
            <p:ph type="body" idx="1"/>
          </p:nvPr>
        </p:nvSpPr>
        <p:spPr>
          <a:xfrm>
            <a:off x="311699" y="1511232"/>
            <a:ext cx="8423927" cy="5207067"/>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1300" b="1" dirty="0">
                <a:solidFill>
                  <a:srgbClr val="0D266D"/>
                </a:solidFill>
              </a:rPr>
              <a:t>Votre client est-il considéré comme physiquement actif?</a:t>
            </a:r>
            <a:r>
              <a:rPr lang="fr-CA" sz="1300" dirty="0">
                <a:solidFill>
                  <a:srgbClr val="0D266D"/>
                </a:solidFill>
              </a:rPr>
              <a:t> </a:t>
            </a:r>
            <a:endParaRPr sz="1300" dirty="0"/>
          </a:p>
          <a:p>
            <a:pPr marL="0" lvl="0" indent="0" algn="just" rtl="0">
              <a:lnSpc>
                <a:spcPct val="90000"/>
              </a:lnSpc>
              <a:spcBef>
                <a:spcPts val="0"/>
              </a:spcBef>
              <a:spcAft>
                <a:spcPts val="0"/>
              </a:spcAft>
              <a:buClr>
                <a:srgbClr val="0D266D"/>
              </a:buClr>
              <a:buSzPts val="1800"/>
              <a:buNone/>
            </a:pPr>
            <a:r>
              <a:rPr lang="fr-CA" sz="1300" dirty="0">
                <a:solidFill>
                  <a:srgbClr val="0D266D"/>
                </a:solidFill>
              </a:rPr>
              <a:t>Selon l’algorithme d’évaluation préalable à l’activité physique de l’American </a:t>
            </a:r>
            <a:r>
              <a:rPr lang="fr-CA" sz="1300" dirty="0" err="1">
                <a:solidFill>
                  <a:srgbClr val="0D266D"/>
                </a:solidFill>
              </a:rPr>
              <a:t>College</a:t>
            </a:r>
            <a:r>
              <a:rPr lang="fr-CA" sz="1300" dirty="0">
                <a:solidFill>
                  <a:srgbClr val="0D266D"/>
                </a:solidFill>
              </a:rPr>
              <a:t> of Sports </a:t>
            </a:r>
            <a:r>
              <a:rPr lang="fr-CA" sz="1300" dirty="0" err="1">
                <a:solidFill>
                  <a:srgbClr val="0D266D"/>
                </a:solidFill>
              </a:rPr>
              <a:t>Medicine</a:t>
            </a:r>
            <a:r>
              <a:rPr lang="fr-CA" sz="1300" dirty="0">
                <a:solidFill>
                  <a:srgbClr val="0D266D"/>
                </a:solidFill>
              </a:rPr>
              <a:t>, pour être considéré comme active, une personne doit faire au moins 30 minutes d’activité physique planifiée et structurée d’intensité modérée 3 fois par semaine, et ce, depuis au moins 3 mois. Sous la base de ces critères, monsieur Paquet est donc considéré comme inactif (marche de 15 minutes 5 fois par semaine à une intensité légère depuis 3 mois).</a:t>
            </a:r>
            <a:endParaRPr sz="1300" dirty="0"/>
          </a:p>
          <a:p>
            <a:pPr marL="0" lvl="0" indent="0" algn="just" rtl="0">
              <a:lnSpc>
                <a:spcPct val="90000"/>
              </a:lnSpc>
              <a:spcBef>
                <a:spcPts val="0"/>
              </a:spcBef>
              <a:spcAft>
                <a:spcPts val="0"/>
              </a:spcAft>
              <a:buClr>
                <a:schemeClr val="dk1"/>
              </a:buClr>
              <a:buSzPts val="1800"/>
              <a:buNone/>
            </a:pPr>
            <a:endParaRPr sz="1300" b="0" i="0" u="none" strike="noStrike" dirty="0">
              <a:solidFill>
                <a:srgbClr val="0D266D"/>
              </a:solidFill>
            </a:endParaRPr>
          </a:p>
          <a:p>
            <a:pPr marL="0" lvl="0" indent="0" algn="just" rtl="0">
              <a:lnSpc>
                <a:spcPct val="90000"/>
              </a:lnSpc>
              <a:spcBef>
                <a:spcPts val="0"/>
              </a:spcBef>
              <a:spcAft>
                <a:spcPts val="0"/>
              </a:spcAft>
              <a:buClr>
                <a:srgbClr val="0D266D"/>
              </a:buClr>
              <a:buSzPts val="1800"/>
              <a:buNone/>
            </a:pPr>
            <a:r>
              <a:rPr lang="fr-CA" sz="1300" b="1" i="0" u="none" strike="noStrike" dirty="0">
                <a:solidFill>
                  <a:srgbClr val="0D266D"/>
                </a:solidFill>
              </a:rPr>
              <a:t>Votre client a-t-il un diagnostic de maladie cardiovasculaire, métabolique ou rénale? </a:t>
            </a:r>
            <a:endParaRPr sz="1300" dirty="0"/>
          </a:p>
          <a:p>
            <a:pPr marL="0" lvl="0" indent="0" algn="just" rtl="0">
              <a:lnSpc>
                <a:spcPct val="90000"/>
              </a:lnSpc>
              <a:spcBef>
                <a:spcPts val="0"/>
              </a:spcBef>
              <a:spcAft>
                <a:spcPts val="0"/>
              </a:spcAft>
              <a:buClr>
                <a:srgbClr val="0D266D"/>
              </a:buClr>
              <a:buSzPts val="1800"/>
              <a:buNone/>
            </a:pPr>
            <a:r>
              <a:rPr lang="fr-CA" sz="1300" b="0" i="0" u="none" strike="noStrike" dirty="0">
                <a:solidFill>
                  <a:srgbClr val="0D266D"/>
                </a:solidFill>
              </a:rPr>
              <a:t>Comme nous l’avons vu</a:t>
            </a:r>
            <a:r>
              <a:rPr lang="fr-CA" sz="1300" dirty="0">
                <a:solidFill>
                  <a:srgbClr val="0D266D"/>
                </a:solidFill>
              </a:rPr>
              <a:t> lors de l’anamnèse médicale</a:t>
            </a:r>
            <a:r>
              <a:rPr lang="fr-CA" sz="1300" b="0" i="0" u="none" strike="noStrike" dirty="0">
                <a:solidFill>
                  <a:srgbClr val="0D266D"/>
                </a:solidFill>
              </a:rPr>
              <a:t>, monsieur Paquet n’a pas de diagnostic de maladie cardiovasculaire, métabolique ou rénale.</a:t>
            </a:r>
            <a:endParaRPr sz="1300" dirty="0"/>
          </a:p>
          <a:p>
            <a:pPr marL="0" lvl="0" indent="0" algn="just" rtl="0">
              <a:lnSpc>
                <a:spcPct val="90000"/>
              </a:lnSpc>
              <a:spcBef>
                <a:spcPts val="0"/>
              </a:spcBef>
              <a:spcAft>
                <a:spcPts val="0"/>
              </a:spcAft>
              <a:buClr>
                <a:schemeClr val="dk1"/>
              </a:buClr>
              <a:buSzPts val="1800"/>
              <a:buNone/>
            </a:pPr>
            <a:endParaRPr sz="1300" b="0" i="0" u="none" strike="noStrike" dirty="0">
              <a:solidFill>
                <a:srgbClr val="0D266D"/>
              </a:solidFill>
            </a:endParaRPr>
          </a:p>
          <a:p>
            <a:pPr marL="0" lvl="0" indent="0" algn="just" rtl="0">
              <a:lnSpc>
                <a:spcPct val="90000"/>
              </a:lnSpc>
              <a:spcBef>
                <a:spcPts val="0"/>
              </a:spcBef>
              <a:spcAft>
                <a:spcPts val="0"/>
              </a:spcAft>
              <a:buClr>
                <a:srgbClr val="0D266D"/>
              </a:buClr>
              <a:buSzPts val="1800"/>
              <a:buNone/>
            </a:pPr>
            <a:r>
              <a:rPr lang="fr-CA" sz="1300" b="1" i="0" u="none" strike="noStrike" dirty="0">
                <a:solidFill>
                  <a:srgbClr val="0D266D"/>
                </a:solidFill>
              </a:rPr>
              <a:t>Votre client a-t-il des signes </a:t>
            </a:r>
            <a:r>
              <a:rPr lang="fr-CA" sz="1300" b="1" dirty="0">
                <a:solidFill>
                  <a:srgbClr val="0D266D"/>
                </a:solidFill>
              </a:rPr>
              <a:t>ou</a:t>
            </a:r>
            <a:r>
              <a:rPr lang="fr-CA" sz="1300" b="1" i="0" u="none" strike="noStrike" dirty="0">
                <a:solidFill>
                  <a:srgbClr val="0D266D"/>
                </a:solidFill>
              </a:rPr>
              <a:t> symptômes de maladie cardiovasculaire, métabolique ou rénale? </a:t>
            </a:r>
            <a:endParaRPr sz="1300" dirty="0"/>
          </a:p>
          <a:p>
            <a:pPr marL="0" lvl="0" indent="0" algn="just" rtl="0">
              <a:lnSpc>
                <a:spcPct val="90000"/>
              </a:lnSpc>
              <a:spcBef>
                <a:spcPts val="0"/>
              </a:spcBef>
              <a:spcAft>
                <a:spcPts val="0"/>
              </a:spcAft>
              <a:buClr>
                <a:srgbClr val="0D266D"/>
              </a:buClr>
              <a:buSzPts val="1800"/>
              <a:buNone/>
            </a:pPr>
            <a:r>
              <a:rPr lang="fr-CA" sz="1300" b="0" i="0" u="none" strike="noStrike" dirty="0">
                <a:solidFill>
                  <a:srgbClr val="0D266D"/>
                </a:solidFill>
              </a:rPr>
              <a:t>Comme nous l’avons vu </a:t>
            </a:r>
            <a:r>
              <a:rPr lang="fr-CA" sz="1300" dirty="0">
                <a:solidFill>
                  <a:srgbClr val="0D266D"/>
                </a:solidFill>
              </a:rPr>
              <a:t>lors de l’anamnèse médicale</a:t>
            </a:r>
            <a:r>
              <a:rPr lang="fr-CA" sz="1300" b="0" i="0" u="none" strike="noStrike" dirty="0">
                <a:solidFill>
                  <a:srgbClr val="0D266D"/>
                </a:solidFill>
              </a:rPr>
              <a:t>, monsieur Paquet n’a </a:t>
            </a:r>
            <a:r>
              <a:rPr lang="fr-CA" sz="1300" dirty="0">
                <a:solidFill>
                  <a:srgbClr val="0D266D"/>
                </a:solidFill>
              </a:rPr>
              <a:t>pas de</a:t>
            </a:r>
            <a:r>
              <a:rPr lang="fr-CA" sz="1300" b="0" i="0" u="none" strike="noStrike" dirty="0">
                <a:solidFill>
                  <a:srgbClr val="0D266D"/>
                </a:solidFill>
              </a:rPr>
              <a:t> signes ou symptômes de maladie cardiovasculaire, métabolique ou rénale.</a:t>
            </a:r>
            <a:endParaRPr sz="1300" dirty="0"/>
          </a:p>
          <a:p>
            <a:pPr marL="0" lvl="0" indent="0" algn="just" rtl="0">
              <a:lnSpc>
                <a:spcPct val="90000"/>
              </a:lnSpc>
              <a:spcBef>
                <a:spcPts val="0"/>
              </a:spcBef>
              <a:spcAft>
                <a:spcPts val="0"/>
              </a:spcAft>
              <a:buClr>
                <a:schemeClr val="dk1"/>
              </a:buClr>
              <a:buSzPts val="1800"/>
              <a:buNone/>
            </a:pPr>
            <a:endParaRPr sz="1300" b="1" dirty="0">
              <a:solidFill>
                <a:srgbClr val="0D266D"/>
              </a:solidFill>
            </a:endParaRPr>
          </a:p>
          <a:p>
            <a:pPr marL="0" lvl="0" indent="0" algn="just" rtl="0">
              <a:lnSpc>
                <a:spcPct val="90000"/>
              </a:lnSpc>
              <a:spcBef>
                <a:spcPts val="0"/>
              </a:spcBef>
              <a:spcAft>
                <a:spcPts val="0"/>
              </a:spcAft>
              <a:buClr>
                <a:srgbClr val="0D266D"/>
              </a:buClr>
              <a:buSzPts val="1800"/>
              <a:buNone/>
            </a:pPr>
            <a:r>
              <a:rPr lang="fr-CA" sz="1300" b="1" i="0" u="none" strike="noStrike" dirty="0">
                <a:solidFill>
                  <a:srgbClr val="0D266D"/>
                </a:solidFill>
              </a:rPr>
              <a:t>Votre client présente-t-il d’autres problèmes de santé qui pourraient nuire à sa pratique d’activité physique? </a:t>
            </a:r>
            <a:endParaRPr sz="1300" dirty="0"/>
          </a:p>
          <a:p>
            <a:pPr marL="0" lvl="0" indent="0" algn="just" rtl="0">
              <a:lnSpc>
                <a:spcPct val="90000"/>
              </a:lnSpc>
              <a:spcBef>
                <a:spcPts val="0"/>
              </a:spcBef>
              <a:spcAft>
                <a:spcPts val="0"/>
              </a:spcAft>
              <a:buClr>
                <a:srgbClr val="0D266D"/>
              </a:buClr>
              <a:buSzPts val="1800"/>
              <a:buNone/>
            </a:pPr>
            <a:r>
              <a:rPr lang="fr-CA" sz="1300" b="0" i="0" u="none" strike="noStrike" dirty="0">
                <a:solidFill>
                  <a:srgbClr val="0D266D"/>
                </a:solidFill>
              </a:rPr>
              <a:t>Comme nous l’avons vu </a:t>
            </a:r>
            <a:r>
              <a:rPr lang="fr-CA" sz="1300" dirty="0">
                <a:solidFill>
                  <a:srgbClr val="0D266D"/>
                </a:solidFill>
              </a:rPr>
              <a:t>lors de l’anamnèse médicale,</a:t>
            </a:r>
            <a:r>
              <a:rPr lang="fr-CA" sz="1300" b="0" i="0" u="none" strike="noStrike" dirty="0">
                <a:solidFill>
                  <a:srgbClr val="0D266D"/>
                </a:solidFill>
              </a:rPr>
              <a:t> </a:t>
            </a:r>
            <a:r>
              <a:rPr lang="fr-CA" sz="1300" dirty="0">
                <a:solidFill>
                  <a:srgbClr val="0D266D"/>
                </a:solidFill>
              </a:rPr>
              <a:t>m</a:t>
            </a:r>
            <a:r>
              <a:rPr lang="fr-CA" sz="1300" b="0" i="0" u="none" strike="noStrike" dirty="0">
                <a:solidFill>
                  <a:srgbClr val="0D266D"/>
                </a:solidFill>
              </a:rPr>
              <a:t>onsieur Paquet ne présente pas d’autres problèmes de santé qui pourraient nuire à sa pratique d’activité physique.</a:t>
            </a:r>
            <a:endParaRPr sz="1300" dirty="0"/>
          </a:p>
          <a:p>
            <a:pPr marL="0" lvl="0" indent="0" algn="just" rtl="0">
              <a:lnSpc>
                <a:spcPct val="90000"/>
              </a:lnSpc>
              <a:spcBef>
                <a:spcPts val="0"/>
              </a:spcBef>
              <a:spcAft>
                <a:spcPts val="0"/>
              </a:spcAft>
              <a:buClr>
                <a:schemeClr val="dk1"/>
              </a:buClr>
              <a:buSzPts val="1800"/>
              <a:buNone/>
            </a:pPr>
            <a:endParaRPr sz="1300" b="0" i="0" u="none" strike="noStrike" dirty="0">
              <a:solidFill>
                <a:srgbClr val="0D266D"/>
              </a:solidFill>
            </a:endParaRPr>
          </a:p>
          <a:p>
            <a:pPr marL="0" lvl="0" indent="0" algn="just" rtl="0">
              <a:lnSpc>
                <a:spcPct val="90000"/>
              </a:lnSpc>
              <a:spcBef>
                <a:spcPts val="0"/>
              </a:spcBef>
              <a:spcAft>
                <a:spcPts val="0"/>
              </a:spcAft>
              <a:buClr>
                <a:srgbClr val="0D266D"/>
              </a:buClr>
              <a:buSzPts val="1800"/>
              <a:buNone/>
            </a:pPr>
            <a:r>
              <a:rPr lang="fr-CA" sz="1300" b="1" i="0" u="none" strike="noStrike" dirty="0">
                <a:solidFill>
                  <a:srgbClr val="0D266D"/>
                </a:solidFill>
              </a:rPr>
              <a:t>Est-ce que vous aurez besoin d’une recommandation médicale pour évaluer la condition physique </a:t>
            </a:r>
            <a:r>
              <a:rPr lang="fr-CA" sz="1300" b="1" dirty="0">
                <a:solidFill>
                  <a:srgbClr val="0D266D"/>
                </a:solidFill>
              </a:rPr>
              <a:t>ou modifier le niveau d’activité physique de monsieur Paquet? </a:t>
            </a:r>
            <a:endParaRPr sz="1300" dirty="0"/>
          </a:p>
          <a:p>
            <a:pPr marL="0" lvl="0" indent="0" algn="just" rtl="0">
              <a:lnSpc>
                <a:spcPct val="90000"/>
              </a:lnSpc>
              <a:spcBef>
                <a:spcPts val="0"/>
              </a:spcBef>
              <a:spcAft>
                <a:spcPts val="0"/>
              </a:spcAft>
              <a:buClr>
                <a:srgbClr val="0D266D"/>
              </a:buClr>
              <a:buSzPts val="1800"/>
              <a:buNone/>
            </a:pPr>
            <a:r>
              <a:rPr lang="fr-CA" sz="1300" b="0" i="0" u="none" strike="noStrike" dirty="0">
                <a:solidFill>
                  <a:srgbClr val="0D266D"/>
                </a:solidFill>
              </a:rPr>
              <a:t>Il ne sera pas nécessaire d’obtenir une recommandation médicale pour évaluer la condition physique ou modifier le niveau d’activité physique de monsieur Paquet. En effet, bien que ce dernier soit considéré comme inactif, il ne présente pas de diagnostics</a:t>
            </a:r>
            <a:r>
              <a:rPr lang="fr-CA" sz="1300" dirty="0">
                <a:solidFill>
                  <a:srgbClr val="0D266D"/>
                </a:solidFill>
              </a:rPr>
              <a:t>, </a:t>
            </a:r>
            <a:r>
              <a:rPr lang="fr-CA" sz="1300" b="0" i="0" u="none" strike="noStrike" dirty="0">
                <a:solidFill>
                  <a:srgbClr val="0D266D"/>
                </a:solidFill>
              </a:rPr>
              <a:t>de signes </a:t>
            </a:r>
            <a:r>
              <a:rPr lang="fr-CA" sz="1300" dirty="0">
                <a:solidFill>
                  <a:srgbClr val="0D266D"/>
                </a:solidFill>
              </a:rPr>
              <a:t>ou de </a:t>
            </a:r>
            <a:r>
              <a:rPr lang="fr-CA" sz="1300" b="0" i="0" u="none" strike="noStrike" dirty="0">
                <a:solidFill>
                  <a:srgbClr val="0D266D"/>
                </a:solidFill>
              </a:rPr>
              <a:t>symptômes de maladie cardiovasculaire, métabolique ou rénale. </a:t>
            </a:r>
            <a:r>
              <a:rPr lang="fr-CA" sz="1300" dirty="0">
                <a:solidFill>
                  <a:srgbClr val="0D266D"/>
                </a:solidFill>
              </a:rPr>
              <a:t>Monsieur Paquet a aussi vu son médecin dernièrement et sa condition est stable et bien contrôlée. </a:t>
            </a:r>
            <a:r>
              <a:rPr lang="fr-CA" sz="1300" b="0" i="0" u="none" strike="noStrike" dirty="0">
                <a:solidFill>
                  <a:srgbClr val="0D266D"/>
                </a:solidFill>
              </a:rPr>
              <a:t>De plus, </a:t>
            </a:r>
            <a:r>
              <a:rPr lang="fr-CA" sz="1300" dirty="0">
                <a:solidFill>
                  <a:srgbClr val="0D266D"/>
                </a:solidFill>
              </a:rPr>
              <a:t>comme nous le verrons plus tard, </a:t>
            </a:r>
            <a:r>
              <a:rPr lang="fr-CA" sz="1300" b="0" i="0" u="none" strike="noStrike" dirty="0">
                <a:solidFill>
                  <a:srgbClr val="0D266D"/>
                </a:solidFill>
              </a:rPr>
              <a:t>sa tension artérielle au repos est inférieure à 160/90 mm Hg. </a:t>
            </a:r>
            <a:endParaRPr sz="1300" b="0" i="0" u="none" strike="noStrike" dirty="0">
              <a:solidFill>
                <a:srgbClr val="0D266D"/>
              </a:solidFill>
            </a:endParaRPr>
          </a:p>
          <a:p>
            <a:pPr marL="0" lvl="0" indent="0" algn="just" rtl="0">
              <a:lnSpc>
                <a:spcPct val="90000"/>
              </a:lnSpc>
              <a:spcBef>
                <a:spcPts val="0"/>
              </a:spcBef>
              <a:spcAft>
                <a:spcPts val="0"/>
              </a:spcAft>
              <a:buClr>
                <a:schemeClr val="dk1"/>
              </a:buClr>
              <a:buSzPts val="1800"/>
              <a:buNone/>
            </a:pPr>
            <a:endParaRPr sz="1300" dirty="0">
              <a:solidFill>
                <a:srgbClr val="0D266D"/>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19"/>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D60B41"/>
              </a:buClr>
              <a:buSzPts val="4400"/>
              <a:buFont typeface="Play"/>
              <a:buNone/>
            </a:pPr>
            <a:r>
              <a:rPr lang="fr-CA" dirty="0"/>
              <a:t>Médication</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2"/>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Conditions d’utilisation</a:t>
            </a:r>
            <a:endParaRPr dirty="0"/>
          </a:p>
        </p:txBody>
      </p:sp>
      <p:sp>
        <p:nvSpPr>
          <p:cNvPr id="72" name="Google Shape;72;p2"/>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73" name="Google Shape;73;p2"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74" name="Google Shape;74;p2"/>
          <p:cNvSpPr txBox="1"/>
          <p:nvPr/>
        </p:nvSpPr>
        <p:spPr>
          <a:xfrm>
            <a:off x="2628901" y="4064257"/>
            <a:ext cx="6052474" cy="12978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None/>
            </a:pPr>
            <a:r>
              <a:rPr lang="fr-CA" sz="1800" b="0" i="0" u="none" strike="noStrike" cap="none" dirty="0">
                <a:solidFill>
                  <a:srgbClr val="0D266D"/>
                </a:solidFill>
                <a:latin typeface="Arial"/>
                <a:ea typeface="Arial"/>
                <a:cs typeface="Arial"/>
                <a:sym typeface="Arial"/>
              </a:rPr>
              <a:t>Sauf indication contraire, ce manuel électronique               « </a:t>
            </a:r>
            <a:r>
              <a:rPr lang="fr-CA" sz="1800" b="0" i="1" u="none" strike="noStrike" cap="none" dirty="0">
                <a:solidFill>
                  <a:srgbClr val="0D266D"/>
                </a:solidFill>
                <a:latin typeface="Arial"/>
                <a:ea typeface="Arial"/>
                <a:cs typeface="Arial"/>
                <a:sym typeface="Arial"/>
              </a:rPr>
              <a:t>L’exercice et l’hypertension artérielle – Partie 1 »</a:t>
            </a:r>
            <a:r>
              <a:rPr lang="fr-CA" sz="1800" b="0" i="0" u="none" strike="noStrike" cap="none" dirty="0">
                <a:solidFill>
                  <a:srgbClr val="0D266D"/>
                </a:solidFill>
                <a:latin typeface="Arial"/>
                <a:ea typeface="Arial"/>
                <a:cs typeface="Arial"/>
                <a:sym typeface="Arial"/>
              </a:rPr>
              <a:t>, produit par Patricia Blackburn est sous licence </a:t>
            </a:r>
            <a:r>
              <a:rPr lang="fr-CA" sz="1800" b="0" i="0" u="sng" strike="noStrike" cap="none" dirty="0">
                <a:solidFill>
                  <a:srgbClr val="0D266D"/>
                </a:solidFill>
                <a:latin typeface="Arial"/>
                <a:ea typeface="Arial"/>
                <a:cs typeface="Arial"/>
                <a:sym typeface="Arial"/>
                <a:hlinkClick r:id="rId4">
                  <a:extLst>
                    <a:ext uri="{A12FA001-AC4F-418D-AE19-62706E023703}">
                      <ahyp:hlinkClr xmlns:ahyp="http://schemas.microsoft.com/office/drawing/2018/hyperlinkcolor" val="tx"/>
                    </a:ext>
                  </a:extLst>
                </a:hlinkClick>
              </a:rPr>
              <a:t>CC-BY-NC-SA 4.0</a:t>
            </a:r>
            <a:r>
              <a:rPr lang="fr-CA" sz="1800" b="0" i="0" u="none" strike="noStrike" cap="none" dirty="0">
                <a:solidFill>
                  <a:srgbClr val="0D266D"/>
                </a:solidFill>
                <a:latin typeface="Arial"/>
                <a:ea typeface="Arial"/>
                <a:cs typeface="Arial"/>
                <a:sym typeface="Arial"/>
              </a:rPr>
              <a:t>.</a:t>
            </a:r>
            <a:endParaRPr sz="1800" dirty="0">
              <a:solidFill>
                <a:srgbClr val="0D266D"/>
              </a:solidFill>
              <a:latin typeface="Arial"/>
              <a:ea typeface="Arial"/>
              <a:cs typeface="Arial"/>
              <a:sym typeface="Arial"/>
            </a:endParaRPr>
          </a:p>
        </p:txBody>
      </p:sp>
      <p:pic>
        <p:nvPicPr>
          <p:cNvPr id="75" name="Google Shape;75;p2" descr="Une image contenant Police, symbole, Graphique, capture d’écran&#10;&#10;Description générée automatiquement"/>
          <p:cNvPicPr preferRelativeResize="0"/>
          <p:nvPr/>
        </p:nvPicPr>
        <p:blipFill rotWithShape="1">
          <a:blip r:embed="rId5">
            <a:alphaModFix/>
          </a:blip>
          <a:srcRect/>
          <a:stretch/>
        </p:blipFill>
        <p:spPr>
          <a:xfrm>
            <a:off x="772408" y="4225815"/>
            <a:ext cx="1717376" cy="603765"/>
          </a:xfrm>
          <a:prstGeom prst="rect">
            <a:avLst/>
          </a:prstGeom>
          <a:noFill/>
          <a:ln>
            <a:noFill/>
          </a:ln>
        </p:spPr>
      </p:pic>
      <p:pic>
        <p:nvPicPr>
          <p:cNvPr id="76" name="Google Shape;76;p2" descr="Une image contenant texte, Graphique, Police, graphisme&#10;&#10;Description générée automatiquement"/>
          <p:cNvPicPr preferRelativeResize="0"/>
          <p:nvPr/>
        </p:nvPicPr>
        <p:blipFill rotWithShape="1">
          <a:blip r:embed="rId6">
            <a:alphaModFix/>
          </a:blip>
          <a:srcRect/>
          <a:stretch/>
        </p:blipFill>
        <p:spPr>
          <a:xfrm>
            <a:off x="885005" y="2357522"/>
            <a:ext cx="3890195" cy="1232423"/>
          </a:xfrm>
          <a:prstGeom prst="rect">
            <a:avLst/>
          </a:prstGeom>
          <a:noFill/>
          <a:ln>
            <a:noFill/>
          </a:ln>
        </p:spPr>
      </p:pic>
      <p:pic>
        <p:nvPicPr>
          <p:cNvPr id="77" name="Google Shape;77;p2" descr="Une image contenant Police, Graphique, logo, typographie&#10;&#10;Description générée automatiquement"/>
          <p:cNvPicPr preferRelativeResize="0"/>
          <p:nvPr/>
        </p:nvPicPr>
        <p:blipFill rotWithShape="1">
          <a:blip r:embed="rId7">
            <a:alphaModFix/>
          </a:blip>
          <a:srcRect/>
          <a:stretch/>
        </p:blipFill>
        <p:spPr>
          <a:xfrm>
            <a:off x="5321300" y="2744347"/>
            <a:ext cx="2122405" cy="659816"/>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19;p20">
            <a:extLst>
              <a:ext uri="{FF2B5EF4-FFF2-40B4-BE49-F238E27FC236}">
                <a16:creationId xmlns:a16="http://schemas.microsoft.com/office/drawing/2014/main" id="{DC45FF77-F960-1C9F-C18E-248027AF65DB}"/>
              </a:ext>
            </a:extLst>
          </p:cNvPr>
          <p:cNvSpPr txBox="1"/>
          <p:nvPr/>
        </p:nvSpPr>
        <p:spPr>
          <a:xfrm>
            <a:off x="468563" y="1666344"/>
            <a:ext cx="8170893" cy="403183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2400" b="1" i="0" u="none" strike="noStrike" dirty="0">
                <a:solidFill>
                  <a:srgbClr val="0D266D"/>
                </a:solidFill>
                <a:latin typeface="Arial"/>
                <a:ea typeface="Arial"/>
                <a:cs typeface="Arial"/>
                <a:sym typeface="Arial"/>
              </a:rPr>
              <a:t>Voici la liste des médicaments de monsieur Paquet. </a:t>
            </a:r>
            <a:endParaRPr dirty="0"/>
          </a:p>
          <a:p>
            <a:pPr marL="0" marR="0" lvl="0" indent="0" algn="l" rtl="0">
              <a:spcBef>
                <a:spcPts val="1200"/>
              </a:spcBef>
              <a:spcAft>
                <a:spcPts val="0"/>
              </a:spcAft>
              <a:buNone/>
            </a:pPr>
            <a:r>
              <a:rPr lang="fr-CA" sz="2400" b="1" i="0" u="none" strike="noStrike" dirty="0">
                <a:solidFill>
                  <a:srgbClr val="0D266D"/>
                </a:solidFill>
                <a:latin typeface="Arial"/>
                <a:ea typeface="Arial"/>
                <a:cs typeface="Arial"/>
                <a:sym typeface="Arial"/>
              </a:rPr>
              <a:t>Pour chacun de ces médicaments, indiquez la classe.</a:t>
            </a:r>
            <a:endParaRPr dirty="0"/>
          </a:p>
          <a:p>
            <a:pPr marL="0" marR="0" lvl="0" indent="0" algn="l" rtl="0">
              <a:spcBef>
                <a:spcPts val="1200"/>
              </a:spcBef>
              <a:spcAft>
                <a:spcPts val="0"/>
              </a:spcAft>
              <a:buNone/>
            </a:pPr>
            <a:r>
              <a:rPr lang="fr-CA" sz="2400" dirty="0">
                <a:solidFill>
                  <a:srgbClr val="0D266D"/>
                </a:solidFill>
                <a:latin typeface="Arial"/>
                <a:ea typeface="Arial"/>
                <a:cs typeface="Arial"/>
                <a:sym typeface="Arial"/>
              </a:rPr>
              <a:t>	</a:t>
            </a:r>
            <a:endParaRPr dirty="0"/>
          </a:p>
          <a:p>
            <a:pPr marL="0" marR="0" lvl="0" indent="0" algn="l" rtl="0">
              <a:spcBef>
                <a:spcPts val="1200"/>
              </a:spcBef>
              <a:spcAft>
                <a:spcPts val="0"/>
              </a:spcAft>
              <a:buNone/>
            </a:pPr>
            <a:r>
              <a:rPr lang="fr-CA" sz="2400" dirty="0" err="1">
                <a:solidFill>
                  <a:srgbClr val="0D266D"/>
                </a:solidFill>
                <a:latin typeface="Arial"/>
                <a:ea typeface="Arial"/>
                <a:cs typeface="Arial"/>
                <a:sym typeface="Arial"/>
              </a:rPr>
              <a:t>Altace</a:t>
            </a:r>
            <a:r>
              <a:rPr lang="fr-CA" sz="2400" dirty="0">
                <a:solidFill>
                  <a:srgbClr val="0D266D"/>
                </a:solidFill>
                <a:latin typeface="Arial"/>
                <a:ea typeface="Arial"/>
                <a:cs typeface="Arial"/>
                <a:sym typeface="Arial"/>
              </a:rPr>
              <a:t> </a:t>
            </a:r>
            <a:r>
              <a:rPr lang="fr-CA" sz="2000" dirty="0">
                <a:solidFill>
                  <a:srgbClr val="0D266D"/>
                </a:solidFill>
                <a:latin typeface="Arial"/>
                <a:ea typeface="Arial"/>
                <a:cs typeface="Arial"/>
                <a:sym typeface="Arial"/>
              </a:rPr>
              <a:t>(5 mg</a:t>
            </a:r>
            <a:r>
              <a:rPr lang="fr-CA" sz="2000" b="0" i="0" u="none" strike="noStrike" dirty="0">
                <a:solidFill>
                  <a:srgbClr val="0D266D"/>
                </a:solidFill>
                <a:latin typeface="Arial"/>
                <a:ea typeface="Arial"/>
                <a:cs typeface="Arial"/>
                <a:sym typeface="Arial"/>
              </a:rPr>
              <a:t> 1 </a:t>
            </a:r>
            <a:r>
              <a:rPr lang="fr-CA" sz="2000" b="0" i="0" u="none" strike="noStrike" dirty="0" err="1">
                <a:solidFill>
                  <a:srgbClr val="0D266D"/>
                </a:solidFill>
                <a:latin typeface="Arial"/>
                <a:ea typeface="Arial"/>
                <a:cs typeface="Arial"/>
                <a:sym typeface="Arial"/>
              </a:rPr>
              <a:t>co.</a:t>
            </a:r>
            <a:r>
              <a:rPr lang="fr-CA" sz="2000" b="0" i="0" u="none" strike="noStrike" dirty="0">
                <a:solidFill>
                  <a:srgbClr val="0D266D"/>
                </a:solidFill>
                <a:latin typeface="Arial"/>
                <a:ea typeface="Arial"/>
                <a:cs typeface="Arial"/>
                <a:sym typeface="Arial"/>
              </a:rPr>
              <a:t> PO </a:t>
            </a:r>
            <a:r>
              <a:rPr lang="fr-CA" sz="2000" dirty="0">
                <a:solidFill>
                  <a:srgbClr val="0D266D"/>
                </a:solidFill>
              </a:rPr>
              <a:t>die</a:t>
            </a:r>
            <a:r>
              <a:rPr lang="fr-CA" sz="2000" b="0" i="0" u="none" strike="noStrike" dirty="0">
                <a:solidFill>
                  <a:srgbClr val="0D266D"/>
                </a:solidFill>
                <a:latin typeface="Arial"/>
                <a:ea typeface="Arial"/>
                <a:cs typeface="Arial"/>
                <a:sym typeface="Arial"/>
              </a:rPr>
              <a:t>) : </a:t>
            </a:r>
            <a:r>
              <a:rPr lang="fr-CA" sz="2400" dirty="0">
                <a:solidFill>
                  <a:srgbClr val="0D266D"/>
                </a:solidFill>
                <a:highlight>
                  <a:srgbClr val="CAE7F5"/>
                </a:highlight>
                <a:latin typeface="Arial"/>
                <a:ea typeface="Arial"/>
                <a:cs typeface="Arial"/>
                <a:sym typeface="Arial"/>
              </a:rPr>
              <a:t>IECA </a:t>
            </a:r>
            <a:endParaRPr sz="2400" dirty="0"/>
          </a:p>
          <a:p>
            <a:pPr marL="0" marR="0" lvl="0" indent="0" algn="l" rtl="0">
              <a:spcBef>
                <a:spcPts val="1200"/>
              </a:spcBef>
              <a:spcAft>
                <a:spcPts val="0"/>
              </a:spcAft>
              <a:buNone/>
            </a:pPr>
            <a:r>
              <a:rPr lang="fr-CA" sz="2400" dirty="0" err="1">
                <a:solidFill>
                  <a:srgbClr val="0D266D"/>
                </a:solidFill>
                <a:latin typeface="Arial"/>
                <a:ea typeface="Arial"/>
                <a:cs typeface="Arial"/>
                <a:sym typeface="Arial"/>
              </a:rPr>
              <a:t>Norvasc</a:t>
            </a:r>
            <a:r>
              <a:rPr lang="fr-CA" sz="2400" dirty="0">
                <a:solidFill>
                  <a:srgbClr val="0D266D"/>
                </a:solidFill>
                <a:latin typeface="Arial"/>
                <a:ea typeface="Arial"/>
                <a:cs typeface="Arial"/>
                <a:sym typeface="Arial"/>
              </a:rPr>
              <a:t> </a:t>
            </a:r>
            <a:r>
              <a:rPr lang="fr-CA" sz="2000" dirty="0">
                <a:solidFill>
                  <a:srgbClr val="0D266D"/>
                </a:solidFill>
                <a:latin typeface="Arial"/>
                <a:ea typeface="Arial"/>
                <a:cs typeface="Arial"/>
                <a:sym typeface="Arial"/>
              </a:rPr>
              <a:t>(5 mg 1 </a:t>
            </a:r>
            <a:r>
              <a:rPr lang="fr-CA" sz="2000" dirty="0" err="1">
                <a:solidFill>
                  <a:srgbClr val="0D266D"/>
                </a:solidFill>
                <a:latin typeface="Arial"/>
                <a:ea typeface="Arial"/>
                <a:cs typeface="Arial"/>
                <a:sym typeface="Arial"/>
              </a:rPr>
              <a:t>co.</a:t>
            </a:r>
            <a:r>
              <a:rPr lang="fr-CA" sz="2000" dirty="0">
                <a:solidFill>
                  <a:srgbClr val="0D266D"/>
                </a:solidFill>
                <a:latin typeface="Arial"/>
                <a:ea typeface="Arial"/>
                <a:cs typeface="Arial"/>
                <a:sym typeface="Arial"/>
              </a:rPr>
              <a:t> PO </a:t>
            </a:r>
            <a:r>
              <a:rPr lang="fr-CA" sz="2000" dirty="0">
                <a:solidFill>
                  <a:srgbClr val="0D266D"/>
                </a:solidFill>
              </a:rPr>
              <a:t>die</a:t>
            </a:r>
            <a:r>
              <a:rPr lang="fr-CA" sz="2000" dirty="0">
                <a:solidFill>
                  <a:srgbClr val="0D266D"/>
                </a:solidFill>
                <a:latin typeface="Arial"/>
                <a:ea typeface="Arial"/>
                <a:cs typeface="Arial"/>
                <a:sym typeface="Arial"/>
              </a:rPr>
              <a:t>) : </a:t>
            </a:r>
            <a:r>
              <a:rPr lang="fr-CA" sz="2400" dirty="0">
                <a:solidFill>
                  <a:srgbClr val="0D266D"/>
                </a:solidFill>
                <a:highlight>
                  <a:srgbClr val="CAE7F5"/>
                </a:highlight>
                <a:latin typeface="Arial"/>
                <a:ea typeface="Arial"/>
                <a:cs typeface="Arial"/>
                <a:sym typeface="Arial"/>
              </a:rPr>
              <a:t>BCC</a:t>
            </a:r>
            <a:r>
              <a:rPr lang="fr-CA" sz="1400" dirty="0">
                <a:solidFill>
                  <a:srgbClr val="0D266D"/>
                </a:solidFill>
                <a:highlight>
                  <a:srgbClr val="CAE7F5"/>
                </a:highlight>
                <a:latin typeface="Arial"/>
                <a:ea typeface="Arial"/>
                <a:cs typeface="Arial"/>
                <a:sym typeface="Arial"/>
              </a:rPr>
              <a:t> </a:t>
            </a:r>
            <a:endParaRPr dirty="0"/>
          </a:p>
          <a:p>
            <a:pPr marL="0" marR="0" lvl="0" indent="0" algn="l" rtl="0">
              <a:spcBef>
                <a:spcPts val="1200"/>
              </a:spcBef>
              <a:spcAft>
                <a:spcPts val="0"/>
              </a:spcAft>
              <a:buNone/>
            </a:pPr>
            <a:r>
              <a:rPr lang="fr-CA" sz="2400" b="0" dirty="0">
                <a:solidFill>
                  <a:srgbClr val="0D266D"/>
                </a:solidFill>
                <a:latin typeface="Arial"/>
                <a:ea typeface="Arial"/>
                <a:cs typeface="Arial"/>
                <a:sym typeface="Arial"/>
              </a:rPr>
              <a:t>Crestor </a:t>
            </a:r>
            <a:r>
              <a:rPr lang="fr-CA" sz="2000" b="0" dirty="0">
                <a:solidFill>
                  <a:srgbClr val="0D266D"/>
                </a:solidFill>
                <a:latin typeface="Arial"/>
                <a:ea typeface="Arial"/>
                <a:cs typeface="Arial"/>
                <a:sym typeface="Arial"/>
              </a:rPr>
              <a:t>(10 mg 1 </a:t>
            </a:r>
            <a:r>
              <a:rPr lang="fr-CA" sz="2000" b="0" dirty="0" err="1">
                <a:solidFill>
                  <a:srgbClr val="0D266D"/>
                </a:solidFill>
                <a:latin typeface="Arial"/>
                <a:ea typeface="Arial"/>
                <a:cs typeface="Arial"/>
                <a:sym typeface="Arial"/>
              </a:rPr>
              <a:t>co.</a:t>
            </a:r>
            <a:r>
              <a:rPr lang="fr-CA" sz="2000" b="0" dirty="0">
                <a:solidFill>
                  <a:srgbClr val="0D266D"/>
                </a:solidFill>
                <a:latin typeface="Arial"/>
                <a:ea typeface="Arial"/>
                <a:cs typeface="Arial"/>
                <a:sym typeface="Arial"/>
              </a:rPr>
              <a:t> PO </a:t>
            </a:r>
            <a:r>
              <a:rPr lang="fr-CA" sz="2000" dirty="0">
                <a:solidFill>
                  <a:srgbClr val="0D266D"/>
                </a:solidFill>
              </a:rPr>
              <a:t>die</a:t>
            </a:r>
            <a:r>
              <a:rPr lang="fr-CA" sz="2000" b="0" dirty="0">
                <a:solidFill>
                  <a:srgbClr val="0D266D"/>
                </a:solidFill>
                <a:latin typeface="Arial"/>
                <a:ea typeface="Arial"/>
                <a:cs typeface="Arial"/>
                <a:sym typeface="Arial"/>
              </a:rPr>
              <a:t>) : </a:t>
            </a:r>
            <a:r>
              <a:rPr lang="fr-CA" sz="2400" dirty="0">
                <a:solidFill>
                  <a:srgbClr val="0D266D"/>
                </a:solidFill>
                <a:highlight>
                  <a:srgbClr val="CAE7F5"/>
                </a:highlight>
                <a:latin typeface="Arial"/>
                <a:ea typeface="Arial"/>
                <a:cs typeface="Arial"/>
                <a:sym typeface="Arial"/>
              </a:rPr>
              <a:t>Statine</a:t>
            </a:r>
            <a:endParaRPr sz="2400" dirty="0"/>
          </a:p>
          <a:p>
            <a:pPr marL="0" marR="0" lvl="0" indent="0" algn="l" rtl="0">
              <a:spcBef>
                <a:spcPts val="1200"/>
              </a:spcBef>
              <a:spcAft>
                <a:spcPts val="0"/>
              </a:spcAft>
              <a:buNone/>
            </a:pPr>
            <a:br>
              <a:rPr lang="fr-CA" sz="2600" dirty="0">
                <a:solidFill>
                  <a:srgbClr val="0D266D"/>
                </a:solidFill>
                <a:latin typeface="Arial"/>
                <a:ea typeface="Arial"/>
                <a:cs typeface="Arial"/>
                <a:sym typeface="Arial"/>
              </a:rPr>
            </a:br>
            <a:endParaRPr sz="2600" dirty="0">
              <a:solidFill>
                <a:srgbClr val="0D266D"/>
              </a:solidFill>
              <a:latin typeface="Arial"/>
              <a:ea typeface="Arial"/>
              <a:cs typeface="Arial"/>
              <a:sym typeface="Arial"/>
            </a:endParaRPr>
          </a:p>
        </p:txBody>
      </p:sp>
      <p:pic>
        <p:nvPicPr>
          <p:cNvPr id="4" name="Graphique 3">
            <a:extLst>
              <a:ext uri="{FF2B5EF4-FFF2-40B4-BE49-F238E27FC236}">
                <a16:creationId xmlns:a16="http://schemas.microsoft.com/office/drawing/2014/main" id="{61BF0A23-59D7-4BC1-7518-91179CCD4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44029" y="3197995"/>
            <a:ext cx="3261863" cy="2869721"/>
          </a:xfrm>
          <a:prstGeom prst="rect">
            <a:avLst/>
          </a:prstGeom>
        </p:spPr>
      </p:pic>
    </p:spTree>
    <p:extLst>
      <p:ext uri="{BB962C8B-B14F-4D97-AF65-F5344CB8AC3E}">
        <p14:creationId xmlns:p14="http://schemas.microsoft.com/office/powerpoint/2010/main" val="17133136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6" name="Google Shape;226;p21"/>
          <p:cNvSpPr txBox="1">
            <a:spLocks noGrp="1"/>
          </p:cNvSpPr>
          <p:nvPr>
            <p:ph type="body" idx="1"/>
          </p:nvPr>
        </p:nvSpPr>
        <p:spPr>
          <a:xfrm>
            <a:off x="334682" y="2188629"/>
            <a:ext cx="8623578" cy="733475"/>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rgbClr val="0D266D"/>
              </a:buClr>
              <a:buSzPts val="1800"/>
              <a:buNone/>
            </a:pPr>
            <a:r>
              <a:rPr lang="fr-CA" sz="2600" b="1" dirty="0">
                <a:solidFill>
                  <a:srgbClr val="0D266D"/>
                </a:solidFill>
              </a:rPr>
              <a:t>Signification des abréviations : </a:t>
            </a:r>
            <a:endParaRPr dirty="0"/>
          </a:p>
          <a:p>
            <a:pPr marL="0" lvl="0" indent="0" algn="l" rtl="0">
              <a:lnSpc>
                <a:spcPct val="90000"/>
              </a:lnSpc>
              <a:spcBef>
                <a:spcPts val="0"/>
              </a:spcBef>
              <a:spcAft>
                <a:spcPts val="0"/>
              </a:spcAft>
              <a:buClr>
                <a:schemeClr val="dk1"/>
              </a:buClr>
              <a:buSzPts val="1800"/>
              <a:buNone/>
            </a:pPr>
            <a:endParaRPr sz="2600" dirty="0">
              <a:solidFill>
                <a:srgbClr val="0D266D"/>
              </a:solidFill>
            </a:endParaRPr>
          </a:p>
          <a:p>
            <a:pPr marL="0" lvl="0" indent="0" algn="l" rtl="0">
              <a:lnSpc>
                <a:spcPct val="90000"/>
              </a:lnSpc>
              <a:spcBef>
                <a:spcPts val="0"/>
              </a:spcBef>
              <a:spcAft>
                <a:spcPts val="0"/>
              </a:spcAft>
              <a:buClr>
                <a:srgbClr val="0D266D"/>
              </a:buClr>
              <a:buSzPts val="1800"/>
              <a:buNone/>
            </a:pPr>
            <a:r>
              <a:rPr lang="fr-CA" sz="2600" dirty="0">
                <a:solidFill>
                  <a:srgbClr val="0D266D"/>
                </a:solidFill>
              </a:rPr>
              <a:t>	</a:t>
            </a:r>
            <a:r>
              <a:rPr lang="fr-CA" sz="2600" dirty="0" err="1">
                <a:solidFill>
                  <a:srgbClr val="0D266D"/>
                </a:solidFill>
              </a:rPr>
              <a:t>co.</a:t>
            </a:r>
            <a:r>
              <a:rPr lang="fr-CA" sz="2600" dirty="0">
                <a:solidFill>
                  <a:srgbClr val="0D266D"/>
                </a:solidFill>
              </a:rPr>
              <a:t> 	=	comprimé</a:t>
            </a:r>
            <a:endParaRPr dirty="0"/>
          </a:p>
          <a:p>
            <a:pPr marL="0" lvl="0" indent="0" algn="l" rtl="0">
              <a:lnSpc>
                <a:spcPct val="90000"/>
              </a:lnSpc>
              <a:spcBef>
                <a:spcPts val="0"/>
              </a:spcBef>
              <a:spcAft>
                <a:spcPts val="0"/>
              </a:spcAft>
              <a:buClr>
                <a:schemeClr val="dk1"/>
              </a:buClr>
              <a:buSzPts val="1800"/>
              <a:buNone/>
            </a:pPr>
            <a:endParaRPr sz="2600" b="0" i="0" u="none" strike="noStrike" dirty="0">
              <a:solidFill>
                <a:srgbClr val="0D266D"/>
              </a:solidFill>
            </a:endParaRPr>
          </a:p>
          <a:p>
            <a:pPr marL="0" lvl="0" indent="0" algn="l" rtl="0">
              <a:lnSpc>
                <a:spcPct val="90000"/>
              </a:lnSpc>
              <a:spcBef>
                <a:spcPts val="0"/>
              </a:spcBef>
              <a:spcAft>
                <a:spcPts val="0"/>
              </a:spcAft>
              <a:buClr>
                <a:srgbClr val="0D266D"/>
              </a:buClr>
              <a:buSzPts val="1800"/>
              <a:buNone/>
            </a:pPr>
            <a:r>
              <a:rPr lang="fr-CA" sz="2600" dirty="0">
                <a:solidFill>
                  <a:srgbClr val="0D266D"/>
                </a:solidFill>
              </a:rPr>
              <a:t>	PO	=	par la bouche (voie d’administration)</a:t>
            </a:r>
            <a:endParaRPr dirty="0"/>
          </a:p>
          <a:p>
            <a:pPr marL="0" lvl="0" indent="0" algn="l" rtl="0">
              <a:lnSpc>
                <a:spcPct val="90000"/>
              </a:lnSpc>
              <a:spcBef>
                <a:spcPts val="0"/>
              </a:spcBef>
              <a:spcAft>
                <a:spcPts val="0"/>
              </a:spcAft>
              <a:buClr>
                <a:schemeClr val="dk1"/>
              </a:buClr>
              <a:buSzPts val="1800"/>
              <a:buNone/>
            </a:pPr>
            <a:endParaRPr sz="2600" dirty="0">
              <a:solidFill>
                <a:srgbClr val="0D266D"/>
              </a:solidFill>
            </a:endParaRPr>
          </a:p>
          <a:p>
            <a:pPr marL="0" lvl="0" indent="0" algn="l" rtl="0">
              <a:lnSpc>
                <a:spcPct val="90000"/>
              </a:lnSpc>
              <a:spcBef>
                <a:spcPts val="0"/>
              </a:spcBef>
              <a:spcAft>
                <a:spcPts val="0"/>
              </a:spcAft>
              <a:buClr>
                <a:srgbClr val="0D266D"/>
              </a:buClr>
              <a:buSzPts val="1800"/>
              <a:buNone/>
            </a:pPr>
            <a:r>
              <a:rPr lang="fr-CA" sz="2600" b="0" i="0" u="none" strike="noStrike" dirty="0">
                <a:solidFill>
                  <a:srgbClr val="0D266D"/>
                </a:solidFill>
              </a:rPr>
              <a:t>	</a:t>
            </a:r>
            <a:r>
              <a:rPr lang="fr-CA" sz="2600" dirty="0">
                <a:solidFill>
                  <a:srgbClr val="0D266D"/>
                </a:solidFill>
              </a:rPr>
              <a:t>die</a:t>
            </a:r>
            <a:r>
              <a:rPr lang="fr-CA" sz="2600" b="0" i="0" u="none" strike="noStrike" dirty="0">
                <a:solidFill>
                  <a:srgbClr val="0D266D"/>
                </a:solidFill>
              </a:rPr>
              <a:t>	=	</a:t>
            </a:r>
            <a:r>
              <a:rPr lang="fr-CA" sz="2600" dirty="0">
                <a:solidFill>
                  <a:srgbClr val="0D266D"/>
                </a:solidFill>
              </a:rPr>
              <a:t>u</a:t>
            </a:r>
            <a:r>
              <a:rPr lang="fr-CA" sz="2600" b="0" i="0" u="none" strike="noStrike" dirty="0">
                <a:solidFill>
                  <a:srgbClr val="0D266D"/>
                </a:solidFill>
              </a:rPr>
              <a:t>ne fois par jour (posologie)</a:t>
            </a:r>
            <a:endParaRPr dirty="0"/>
          </a:p>
          <a:p>
            <a:pPr marL="0" lvl="0" indent="0" algn="l" rtl="0">
              <a:lnSpc>
                <a:spcPct val="90000"/>
              </a:lnSpc>
              <a:spcBef>
                <a:spcPts val="0"/>
              </a:spcBef>
              <a:spcAft>
                <a:spcPts val="0"/>
              </a:spcAft>
              <a:buClr>
                <a:schemeClr val="dk1"/>
              </a:buClr>
              <a:buSzPts val="1800"/>
              <a:buNone/>
            </a:pPr>
            <a:endParaRPr sz="2600" b="0" i="0" u="none" strike="noStrike" dirty="0">
              <a:solidFill>
                <a:srgbClr val="0D266D"/>
              </a:solidFill>
            </a:endParaRPr>
          </a:p>
          <a:p>
            <a:pPr marL="0" lvl="0" indent="0" algn="l" rtl="0">
              <a:lnSpc>
                <a:spcPct val="90000"/>
              </a:lnSpc>
              <a:spcBef>
                <a:spcPts val="0"/>
              </a:spcBef>
              <a:spcAft>
                <a:spcPts val="0"/>
              </a:spcAft>
              <a:buClr>
                <a:schemeClr val="dk1"/>
              </a:buClr>
              <a:buSzPts val="1800"/>
              <a:buNone/>
            </a:pPr>
            <a:endParaRPr sz="2600" dirty="0">
              <a:solidFill>
                <a:schemeClr val="dk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2"/>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Médication</a:t>
            </a:r>
            <a:endParaRPr dirty="0"/>
          </a:p>
        </p:txBody>
      </p:sp>
      <p:sp>
        <p:nvSpPr>
          <p:cNvPr id="233" name="Google Shape;233;p22"/>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234" name="Google Shape;234;p22"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235" name="Google Shape;235;p22"/>
          <p:cNvSpPr txBox="1"/>
          <p:nvPr/>
        </p:nvSpPr>
        <p:spPr>
          <a:xfrm>
            <a:off x="530723" y="1668338"/>
            <a:ext cx="8132693" cy="831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2400" b="1" dirty="0">
                <a:solidFill>
                  <a:srgbClr val="0D266D"/>
                </a:solidFill>
                <a:latin typeface="Arial"/>
                <a:ea typeface="Arial"/>
                <a:cs typeface="Arial"/>
                <a:sym typeface="Arial"/>
              </a:rPr>
              <a:t>Aux pages suivantes, a</a:t>
            </a:r>
            <a:r>
              <a:rPr lang="fr-CA" sz="2400" b="1" i="0" u="none" strike="noStrike" dirty="0">
                <a:solidFill>
                  <a:srgbClr val="0D266D"/>
                </a:solidFill>
                <a:latin typeface="Arial"/>
                <a:ea typeface="Arial"/>
                <a:cs typeface="Arial"/>
                <a:sym typeface="Arial"/>
              </a:rPr>
              <a:t>ssociez les informations à la bonne catégorie et à la bonne classe de médicaments.</a:t>
            </a:r>
            <a:endParaRPr sz="2400" b="1" dirty="0">
              <a:solidFill>
                <a:srgbClr val="0D266D"/>
              </a:solidFill>
              <a:latin typeface="Arial"/>
              <a:ea typeface="Arial"/>
              <a:cs typeface="Arial"/>
              <a:sym typeface="Arial"/>
            </a:endParaRPr>
          </a:p>
        </p:txBody>
      </p:sp>
      <p:pic>
        <p:nvPicPr>
          <p:cNvPr id="3" name="Graphique 2">
            <a:extLst>
              <a:ext uri="{FF2B5EF4-FFF2-40B4-BE49-F238E27FC236}">
                <a16:creationId xmlns:a16="http://schemas.microsoft.com/office/drawing/2014/main" id="{54DFE24B-D402-C05F-E911-21A03EB1E16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302534" y="2982821"/>
            <a:ext cx="4234131" cy="3034003"/>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23"/>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Médication</a:t>
            </a:r>
            <a:endParaRPr dirty="0"/>
          </a:p>
        </p:txBody>
      </p:sp>
      <p:sp>
        <p:nvSpPr>
          <p:cNvPr id="242" name="Google Shape;242;p23"/>
          <p:cNvSpPr txBox="1">
            <a:spLocks noGrp="1"/>
          </p:cNvSpPr>
          <p:nvPr>
            <p:ph type="body" idx="2"/>
          </p:nvPr>
        </p:nvSpPr>
        <p:spPr>
          <a:xfrm>
            <a:off x="224541" y="635711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a:t>Hypertension artérielle</a:t>
            </a:r>
            <a:endParaRPr/>
          </a:p>
        </p:txBody>
      </p:sp>
      <p:pic>
        <p:nvPicPr>
          <p:cNvPr id="243" name="Google Shape;243;p23"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244" name="Google Shape;244;p23"/>
          <p:cNvSpPr/>
          <p:nvPr/>
        </p:nvSpPr>
        <p:spPr>
          <a:xfrm>
            <a:off x="825830" y="1567279"/>
            <a:ext cx="1049412" cy="1049412"/>
          </a:xfrm>
          <a:prstGeom prst="round1Rect">
            <a:avLst>
              <a:gd name="adj" fmla="val 16667"/>
            </a:avLst>
          </a:prstGeom>
          <a:solidFill>
            <a:srgbClr val="CAE7F5"/>
          </a:solidFill>
          <a:ln w="12700" cap="flat" cmpd="sng">
            <a:solidFill>
              <a:srgbClr val="CAE7F5"/>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5" name="Google Shape;245;p23"/>
          <p:cNvSpPr/>
          <p:nvPr/>
        </p:nvSpPr>
        <p:spPr>
          <a:xfrm>
            <a:off x="825830" y="5091239"/>
            <a:ext cx="1049412" cy="1049412"/>
          </a:xfrm>
          <a:prstGeom prst="round1Rect">
            <a:avLst>
              <a:gd name="adj" fmla="val 16667"/>
            </a:avLst>
          </a:prstGeom>
          <a:solidFill>
            <a:srgbClr val="CAE7F5"/>
          </a:solidFill>
          <a:ln w="12700" cap="flat" cmpd="sng">
            <a:solidFill>
              <a:srgbClr val="CAE7F5"/>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6" name="Google Shape;246;p23"/>
          <p:cNvSpPr/>
          <p:nvPr/>
        </p:nvSpPr>
        <p:spPr>
          <a:xfrm>
            <a:off x="825830" y="3912878"/>
            <a:ext cx="1049412" cy="1049412"/>
          </a:xfrm>
          <a:prstGeom prst="round1Rect">
            <a:avLst>
              <a:gd name="adj" fmla="val 16667"/>
            </a:avLst>
          </a:prstGeom>
          <a:solidFill>
            <a:srgbClr val="CAE7F5"/>
          </a:solidFill>
          <a:ln w="12700" cap="flat" cmpd="sng">
            <a:solidFill>
              <a:srgbClr val="CAE7F5"/>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7" name="Google Shape;247;p23"/>
          <p:cNvSpPr/>
          <p:nvPr/>
        </p:nvSpPr>
        <p:spPr>
          <a:xfrm>
            <a:off x="2167147" y="1567279"/>
            <a:ext cx="1049412" cy="1049412"/>
          </a:xfrm>
          <a:prstGeom prst="round1Rect">
            <a:avLst>
              <a:gd name="adj" fmla="val 16667"/>
            </a:avLst>
          </a:prstGeom>
          <a:solidFill>
            <a:srgbClr val="FFC000"/>
          </a:solidFill>
          <a:ln w="12700" cap="flat" cmpd="sng">
            <a:solidFill>
              <a:srgbClr val="FFC000"/>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0">
              <a:solidFill>
                <a:schemeClr val="lt1"/>
              </a:solidFill>
              <a:latin typeface="Arial"/>
              <a:ea typeface="Arial"/>
              <a:cs typeface="Arial"/>
              <a:sym typeface="Arial"/>
            </a:endParaRPr>
          </a:p>
        </p:txBody>
      </p:sp>
      <p:sp>
        <p:nvSpPr>
          <p:cNvPr id="248" name="Google Shape;248;p23"/>
          <p:cNvSpPr/>
          <p:nvPr/>
        </p:nvSpPr>
        <p:spPr>
          <a:xfrm>
            <a:off x="3439967" y="1567279"/>
            <a:ext cx="1049412" cy="1049412"/>
          </a:xfrm>
          <a:prstGeom prst="round1Rect">
            <a:avLst>
              <a:gd name="adj" fmla="val 16667"/>
            </a:avLst>
          </a:prstGeom>
          <a:solidFill>
            <a:srgbClr val="FFC000"/>
          </a:solidFill>
          <a:ln w="12700" cap="flat" cmpd="sng">
            <a:solidFill>
              <a:srgbClr val="FFC000"/>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0">
              <a:solidFill>
                <a:schemeClr val="lt1"/>
              </a:solidFill>
              <a:latin typeface="Arial"/>
              <a:ea typeface="Arial"/>
              <a:cs typeface="Arial"/>
              <a:sym typeface="Arial"/>
            </a:endParaRPr>
          </a:p>
        </p:txBody>
      </p:sp>
      <p:sp>
        <p:nvSpPr>
          <p:cNvPr id="249" name="Google Shape;249;p23"/>
          <p:cNvSpPr/>
          <p:nvPr/>
        </p:nvSpPr>
        <p:spPr>
          <a:xfrm>
            <a:off x="4752289" y="1567279"/>
            <a:ext cx="1049412" cy="1049412"/>
          </a:xfrm>
          <a:prstGeom prst="round1Rect">
            <a:avLst>
              <a:gd name="adj" fmla="val 16667"/>
            </a:avLst>
          </a:prstGeom>
          <a:solidFill>
            <a:srgbClr val="FFC000"/>
          </a:solidFill>
          <a:ln w="12700" cap="flat" cmpd="sng">
            <a:solidFill>
              <a:srgbClr val="FFC000"/>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0">
              <a:solidFill>
                <a:schemeClr val="lt1"/>
              </a:solidFill>
              <a:latin typeface="Arial"/>
              <a:ea typeface="Arial"/>
              <a:cs typeface="Arial"/>
              <a:sym typeface="Arial"/>
            </a:endParaRPr>
          </a:p>
        </p:txBody>
      </p:sp>
      <p:sp>
        <p:nvSpPr>
          <p:cNvPr id="250" name="Google Shape;250;p23"/>
          <p:cNvSpPr/>
          <p:nvPr/>
        </p:nvSpPr>
        <p:spPr>
          <a:xfrm>
            <a:off x="6038284" y="1567279"/>
            <a:ext cx="1049412" cy="1049412"/>
          </a:xfrm>
          <a:prstGeom prst="round1Rect">
            <a:avLst>
              <a:gd name="adj" fmla="val 16667"/>
            </a:avLst>
          </a:prstGeom>
          <a:solidFill>
            <a:srgbClr val="FFC000"/>
          </a:solidFill>
          <a:ln w="12700" cap="flat" cmpd="sng">
            <a:solidFill>
              <a:srgbClr val="FFC000"/>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0">
              <a:solidFill>
                <a:schemeClr val="lt1"/>
              </a:solidFill>
              <a:latin typeface="Arial"/>
              <a:ea typeface="Arial"/>
              <a:cs typeface="Arial"/>
              <a:sym typeface="Arial"/>
            </a:endParaRPr>
          </a:p>
        </p:txBody>
      </p:sp>
      <p:sp>
        <p:nvSpPr>
          <p:cNvPr id="251" name="Google Shape;251;p23"/>
          <p:cNvSpPr/>
          <p:nvPr/>
        </p:nvSpPr>
        <p:spPr>
          <a:xfrm>
            <a:off x="7324920" y="1567279"/>
            <a:ext cx="1049412" cy="1049412"/>
          </a:xfrm>
          <a:prstGeom prst="round1Rect">
            <a:avLst>
              <a:gd name="adj" fmla="val 16667"/>
            </a:avLst>
          </a:prstGeom>
          <a:solidFill>
            <a:srgbClr val="FFC000"/>
          </a:solidFill>
          <a:ln w="12700" cap="flat" cmpd="sng">
            <a:solidFill>
              <a:srgbClr val="FFC000"/>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0">
              <a:solidFill>
                <a:schemeClr val="lt1"/>
              </a:solidFill>
              <a:latin typeface="Arial"/>
              <a:ea typeface="Arial"/>
              <a:cs typeface="Arial"/>
              <a:sym typeface="Arial"/>
            </a:endParaRPr>
          </a:p>
        </p:txBody>
      </p:sp>
      <p:sp>
        <p:nvSpPr>
          <p:cNvPr id="252" name="Google Shape;252;p23"/>
          <p:cNvSpPr/>
          <p:nvPr/>
        </p:nvSpPr>
        <p:spPr>
          <a:xfrm>
            <a:off x="2167147" y="3912878"/>
            <a:ext cx="1049412" cy="1049412"/>
          </a:xfrm>
          <a:prstGeom prst="round1Rect">
            <a:avLst>
              <a:gd name="adj" fmla="val 16667"/>
            </a:avLst>
          </a:prstGeom>
          <a:solidFill>
            <a:srgbClr val="D60B41"/>
          </a:solidFill>
          <a:ln w="12700" cap="flat" cmpd="sng">
            <a:solidFill>
              <a:srgbClr val="D60B41"/>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0">
              <a:solidFill>
                <a:schemeClr val="lt1"/>
              </a:solidFill>
              <a:latin typeface="Arial"/>
              <a:ea typeface="Arial"/>
              <a:cs typeface="Arial"/>
              <a:sym typeface="Arial"/>
            </a:endParaRPr>
          </a:p>
        </p:txBody>
      </p:sp>
      <p:sp>
        <p:nvSpPr>
          <p:cNvPr id="253" name="Google Shape;253;p23"/>
          <p:cNvSpPr/>
          <p:nvPr/>
        </p:nvSpPr>
        <p:spPr>
          <a:xfrm>
            <a:off x="3439967" y="3912878"/>
            <a:ext cx="1049412" cy="1049412"/>
          </a:xfrm>
          <a:prstGeom prst="round1Rect">
            <a:avLst>
              <a:gd name="adj" fmla="val 16667"/>
            </a:avLst>
          </a:prstGeom>
          <a:solidFill>
            <a:srgbClr val="D60B41"/>
          </a:solidFill>
          <a:ln w="12700" cap="flat" cmpd="sng">
            <a:solidFill>
              <a:srgbClr val="D60B41"/>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0">
              <a:solidFill>
                <a:schemeClr val="lt1"/>
              </a:solidFill>
              <a:latin typeface="Arial"/>
              <a:ea typeface="Arial"/>
              <a:cs typeface="Arial"/>
              <a:sym typeface="Arial"/>
            </a:endParaRPr>
          </a:p>
        </p:txBody>
      </p:sp>
      <p:sp>
        <p:nvSpPr>
          <p:cNvPr id="254" name="Google Shape;254;p23"/>
          <p:cNvSpPr/>
          <p:nvPr/>
        </p:nvSpPr>
        <p:spPr>
          <a:xfrm>
            <a:off x="4752289" y="3912878"/>
            <a:ext cx="1049412" cy="1049412"/>
          </a:xfrm>
          <a:prstGeom prst="round1Rect">
            <a:avLst>
              <a:gd name="adj" fmla="val 16667"/>
            </a:avLst>
          </a:prstGeom>
          <a:solidFill>
            <a:srgbClr val="D60B41"/>
          </a:solidFill>
          <a:ln w="12700" cap="flat" cmpd="sng">
            <a:solidFill>
              <a:srgbClr val="D60B41"/>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0">
              <a:solidFill>
                <a:schemeClr val="lt1"/>
              </a:solidFill>
              <a:latin typeface="Arial"/>
              <a:ea typeface="Arial"/>
              <a:cs typeface="Arial"/>
              <a:sym typeface="Arial"/>
            </a:endParaRPr>
          </a:p>
        </p:txBody>
      </p:sp>
      <p:sp>
        <p:nvSpPr>
          <p:cNvPr id="255" name="Google Shape;255;p23"/>
          <p:cNvSpPr/>
          <p:nvPr/>
        </p:nvSpPr>
        <p:spPr>
          <a:xfrm>
            <a:off x="6038284" y="3912878"/>
            <a:ext cx="1049412" cy="1049412"/>
          </a:xfrm>
          <a:prstGeom prst="round1Rect">
            <a:avLst>
              <a:gd name="adj" fmla="val 16667"/>
            </a:avLst>
          </a:prstGeom>
          <a:solidFill>
            <a:srgbClr val="D60B41"/>
          </a:solidFill>
          <a:ln w="12700" cap="flat" cmpd="sng">
            <a:solidFill>
              <a:srgbClr val="D60B41"/>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0">
              <a:solidFill>
                <a:schemeClr val="lt1"/>
              </a:solidFill>
              <a:latin typeface="Arial"/>
              <a:ea typeface="Arial"/>
              <a:cs typeface="Arial"/>
              <a:sym typeface="Arial"/>
            </a:endParaRPr>
          </a:p>
        </p:txBody>
      </p:sp>
      <p:sp>
        <p:nvSpPr>
          <p:cNvPr id="256" name="Google Shape;256;p23"/>
          <p:cNvSpPr/>
          <p:nvPr/>
        </p:nvSpPr>
        <p:spPr>
          <a:xfrm>
            <a:off x="7324920" y="3912878"/>
            <a:ext cx="1049412" cy="1049412"/>
          </a:xfrm>
          <a:prstGeom prst="round1Rect">
            <a:avLst>
              <a:gd name="adj" fmla="val 16667"/>
            </a:avLst>
          </a:prstGeom>
          <a:solidFill>
            <a:srgbClr val="D60B41"/>
          </a:solidFill>
          <a:ln w="12700" cap="flat" cmpd="sng">
            <a:solidFill>
              <a:srgbClr val="D60B41"/>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0">
              <a:solidFill>
                <a:schemeClr val="lt1"/>
              </a:solidFill>
              <a:latin typeface="Arial"/>
              <a:ea typeface="Arial"/>
              <a:cs typeface="Arial"/>
              <a:sym typeface="Arial"/>
            </a:endParaRPr>
          </a:p>
        </p:txBody>
      </p:sp>
      <p:sp>
        <p:nvSpPr>
          <p:cNvPr id="257" name="Google Shape;257;p23"/>
          <p:cNvSpPr/>
          <p:nvPr/>
        </p:nvSpPr>
        <p:spPr>
          <a:xfrm>
            <a:off x="2167147" y="5091239"/>
            <a:ext cx="1049412" cy="1049412"/>
          </a:xfrm>
          <a:prstGeom prst="round1Rect">
            <a:avLst>
              <a:gd name="adj" fmla="val 16667"/>
            </a:avLst>
          </a:prstGeom>
          <a:solidFill>
            <a:srgbClr val="CAE7F5"/>
          </a:solidFill>
          <a:ln w="12700" cap="flat" cmpd="sng">
            <a:solidFill>
              <a:srgbClr val="CAE7F5"/>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58" name="Google Shape;258;p23"/>
          <p:cNvSpPr/>
          <p:nvPr/>
        </p:nvSpPr>
        <p:spPr>
          <a:xfrm>
            <a:off x="3439967" y="5091239"/>
            <a:ext cx="1049412" cy="1049412"/>
          </a:xfrm>
          <a:prstGeom prst="round1Rect">
            <a:avLst>
              <a:gd name="adj" fmla="val 16667"/>
            </a:avLst>
          </a:prstGeom>
          <a:solidFill>
            <a:srgbClr val="CAE7F5"/>
          </a:solidFill>
          <a:ln w="12700" cap="flat" cmpd="sng">
            <a:solidFill>
              <a:srgbClr val="CAE7F5"/>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59" name="Google Shape;259;p23"/>
          <p:cNvSpPr/>
          <p:nvPr/>
        </p:nvSpPr>
        <p:spPr>
          <a:xfrm>
            <a:off x="4752289" y="5091239"/>
            <a:ext cx="1049412" cy="1049412"/>
          </a:xfrm>
          <a:prstGeom prst="round1Rect">
            <a:avLst>
              <a:gd name="adj" fmla="val 16667"/>
            </a:avLst>
          </a:prstGeom>
          <a:solidFill>
            <a:srgbClr val="CAE7F5"/>
          </a:solidFill>
          <a:ln w="12700" cap="flat" cmpd="sng">
            <a:solidFill>
              <a:srgbClr val="CAE7F5"/>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60" name="Google Shape;260;p23"/>
          <p:cNvSpPr/>
          <p:nvPr/>
        </p:nvSpPr>
        <p:spPr>
          <a:xfrm>
            <a:off x="6038284" y="5091239"/>
            <a:ext cx="1049412" cy="1049412"/>
          </a:xfrm>
          <a:prstGeom prst="round1Rect">
            <a:avLst>
              <a:gd name="adj" fmla="val 16667"/>
            </a:avLst>
          </a:prstGeom>
          <a:solidFill>
            <a:srgbClr val="CAE7F5"/>
          </a:solidFill>
          <a:ln w="12700" cap="flat" cmpd="sng">
            <a:solidFill>
              <a:srgbClr val="CAE7F5"/>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61" name="Google Shape;261;p23"/>
          <p:cNvSpPr/>
          <p:nvPr/>
        </p:nvSpPr>
        <p:spPr>
          <a:xfrm>
            <a:off x="7324920" y="5091239"/>
            <a:ext cx="1049412" cy="1049412"/>
          </a:xfrm>
          <a:prstGeom prst="round1Rect">
            <a:avLst>
              <a:gd name="adj" fmla="val 16667"/>
            </a:avLst>
          </a:prstGeom>
          <a:solidFill>
            <a:srgbClr val="CAE7F5"/>
          </a:solidFill>
          <a:ln w="12700" cap="flat" cmpd="sng">
            <a:solidFill>
              <a:srgbClr val="CAE7F5"/>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62" name="Google Shape;262;p23"/>
          <p:cNvSpPr txBox="1"/>
          <p:nvPr/>
        </p:nvSpPr>
        <p:spPr>
          <a:xfrm>
            <a:off x="666719" y="4091336"/>
            <a:ext cx="1367634" cy="6924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300" b="1">
                <a:solidFill>
                  <a:schemeClr val="dk1"/>
                </a:solidFill>
                <a:latin typeface="Arial"/>
                <a:ea typeface="Arial"/>
                <a:cs typeface="Arial"/>
                <a:sym typeface="Arial"/>
              </a:rPr>
              <a:t>Mécanisme d’action principal</a:t>
            </a:r>
            <a:endParaRPr sz="1300" b="1">
              <a:solidFill>
                <a:schemeClr val="dk1"/>
              </a:solidFill>
              <a:latin typeface="Arial"/>
              <a:ea typeface="Arial"/>
              <a:cs typeface="Arial"/>
              <a:sym typeface="Arial"/>
            </a:endParaRPr>
          </a:p>
        </p:txBody>
      </p:sp>
      <p:sp>
        <p:nvSpPr>
          <p:cNvPr id="263" name="Google Shape;263;p23"/>
          <p:cNvSpPr txBox="1"/>
          <p:nvPr/>
        </p:nvSpPr>
        <p:spPr>
          <a:xfrm>
            <a:off x="666719" y="5469751"/>
            <a:ext cx="1367634" cy="2923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300" b="1">
                <a:solidFill>
                  <a:schemeClr val="dk1"/>
                </a:solidFill>
                <a:latin typeface="Arial"/>
                <a:ea typeface="Arial"/>
                <a:cs typeface="Arial"/>
                <a:sym typeface="Arial"/>
              </a:rPr>
              <a:t>Classe</a:t>
            </a:r>
            <a:endParaRPr sz="1300" b="1">
              <a:solidFill>
                <a:schemeClr val="dk1"/>
              </a:solidFill>
              <a:latin typeface="Arial"/>
              <a:ea typeface="Arial"/>
              <a:cs typeface="Arial"/>
              <a:sym typeface="Arial"/>
            </a:endParaRPr>
          </a:p>
        </p:txBody>
      </p:sp>
      <p:sp>
        <p:nvSpPr>
          <p:cNvPr id="264" name="Google Shape;264;p23"/>
          <p:cNvSpPr txBox="1"/>
          <p:nvPr/>
        </p:nvSpPr>
        <p:spPr>
          <a:xfrm>
            <a:off x="746275" y="1645709"/>
            <a:ext cx="1208523" cy="89255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300" b="1">
                <a:solidFill>
                  <a:schemeClr val="dk1"/>
                </a:solidFill>
                <a:latin typeface="Arial"/>
                <a:ea typeface="Arial"/>
                <a:cs typeface="Arial"/>
                <a:sym typeface="Arial"/>
              </a:rPr>
              <a:t>Précautions en lien avec l’activité physique</a:t>
            </a:r>
            <a:endParaRPr sz="1300" b="1">
              <a:solidFill>
                <a:schemeClr val="dk1"/>
              </a:solidFill>
              <a:latin typeface="Arial"/>
              <a:ea typeface="Arial"/>
              <a:cs typeface="Arial"/>
              <a:sym typeface="Arial"/>
            </a:endParaRPr>
          </a:p>
        </p:txBody>
      </p:sp>
      <p:sp>
        <p:nvSpPr>
          <p:cNvPr id="265" name="Google Shape;265;p23"/>
          <p:cNvSpPr txBox="1"/>
          <p:nvPr/>
        </p:nvSpPr>
        <p:spPr>
          <a:xfrm>
            <a:off x="3280856" y="5469751"/>
            <a:ext cx="1367634" cy="2923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300" b="1">
                <a:solidFill>
                  <a:schemeClr val="dk1"/>
                </a:solidFill>
                <a:latin typeface="Arial"/>
                <a:ea typeface="Arial"/>
                <a:cs typeface="Arial"/>
                <a:sym typeface="Arial"/>
              </a:rPr>
              <a:t>IECA</a:t>
            </a:r>
            <a:endParaRPr sz="1300" b="1">
              <a:solidFill>
                <a:schemeClr val="dk1"/>
              </a:solidFill>
              <a:latin typeface="Arial"/>
              <a:ea typeface="Arial"/>
              <a:cs typeface="Arial"/>
              <a:sym typeface="Arial"/>
            </a:endParaRPr>
          </a:p>
        </p:txBody>
      </p:sp>
      <p:sp>
        <p:nvSpPr>
          <p:cNvPr id="266" name="Google Shape;266;p23"/>
          <p:cNvSpPr txBox="1"/>
          <p:nvPr/>
        </p:nvSpPr>
        <p:spPr>
          <a:xfrm>
            <a:off x="4593178" y="5469751"/>
            <a:ext cx="1367634" cy="2923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300" b="1">
                <a:solidFill>
                  <a:schemeClr val="dk1"/>
                </a:solidFill>
                <a:latin typeface="Arial"/>
                <a:ea typeface="Arial"/>
                <a:cs typeface="Arial"/>
                <a:sym typeface="Arial"/>
              </a:rPr>
              <a:t>ARA</a:t>
            </a:r>
            <a:endParaRPr sz="1300" b="1">
              <a:solidFill>
                <a:schemeClr val="dk1"/>
              </a:solidFill>
              <a:latin typeface="Arial"/>
              <a:ea typeface="Arial"/>
              <a:cs typeface="Arial"/>
              <a:sym typeface="Arial"/>
            </a:endParaRPr>
          </a:p>
        </p:txBody>
      </p:sp>
      <p:sp>
        <p:nvSpPr>
          <p:cNvPr id="267" name="Google Shape;267;p23"/>
          <p:cNvSpPr txBox="1"/>
          <p:nvPr/>
        </p:nvSpPr>
        <p:spPr>
          <a:xfrm>
            <a:off x="7165809" y="5469751"/>
            <a:ext cx="1367634" cy="26157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100" b="1" dirty="0">
                <a:solidFill>
                  <a:schemeClr val="dk1"/>
                </a:solidFill>
                <a:latin typeface="Arial"/>
                <a:ea typeface="Arial"/>
                <a:cs typeface="Arial"/>
                <a:sym typeface="Arial"/>
              </a:rPr>
              <a:t>Bêtabloquants</a:t>
            </a:r>
            <a:endParaRPr sz="1100" b="1" dirty="0">
              <a:solidFill>
                <a:schemeClr val="dk1"/>
              </a:solidFill>
              <a:latin typeface="Arial"/>
              <a:ea typeface="Arial"/>
              <a:cs typeface="Arial"/>
              <a:sym typeface="Arial"/>
            </a:endParaRPr>
          </a:p>
        </p:txBody>
      </p:sp>
      <p:sp>
        <p:nvSpPr>
          <p:cNvPr id="268" name="Google Shape;268;p23"/>
          <p:cNvSpPr txBox="1"/>
          <p:nvPr/>
        </p:nvSpPr>
        <p:spPr>
          <a:xfrm>
            <a:off x="2008036" y="5469751"/>
            <a:ext cx="1367634" cy="2923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300" b="1">
                <a:solidFill>
                  <a:schemeClr val="dk1"/>
                </a:solidFill>
                <a:latin typeface="Arial"/>
                <a:ea typeface="Arial"/>
                <a:cs typeface="Arial"/>
                <a:sym typeface="Arial"/>
              </a:rPr>
              <a:t>Diurétiques</a:t>
            </a:r>
            <a:endParaRPr sz="1300" b="1">
              <a:solidFill>
                <a:schemeClr val="dk1"/>
              </a:solidFill>
              <a:latin typeface="Arial"/>
              <a:ea typeface="Arial"/>
              <a:cs typeface="Arial"/>
              <a:sym typeface="Arial"/>
            </a:endParaRPr>
          </a:p>
        </p:txBody>
      </p:sp>
      <p:sp>
        <p:nvSpPr>
          <p:cNvPr id="269" name="Google Shape;269;p23"/>
          <p:cNvSpPr txBox="1"/>
          <p:nvPr/>
        </p:nvSpPr>
        <p:spPr>
          <a:xfrm>
            <a:off x="5879173" y="5469751"/>
            <a:ext cx="1367634" cy="2923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300" b="1">
                <a:solidFill>
                  <a:schemeClr val="dk1"/>
                </a:solidFill>
                <a:latin typeface="Arial"/>
                <a:ea typeface="Arial"/>
                <a:cs typeface="Arial"/>
                <a:sym typeface="Arial"/>
              </a:rPr>
              <a:t>BCC</a:t>
            </a:r>
            <a:endParaRPr sz="1300" b="1">
              <a:solidFill>
                <a:schemeClr val="dk1"/>
              </a:solidFill>
              <a:latin typeface="Arial"/>
              <a:ea typeface="Arial"/>
              <a:cs typeface="Arial"/>
              <a:sym typeface="Arial"/>
            </a:endParaRPr>
          </a:p>
        </p:txBody>
      </p:sp>
      <p:sp>
        <p:nvSpPr>
          <p:cNvPr id="270" name="Google Shape;270;p23"/>
          <p:cNvSpPr txBox="1"/>
          <p:nvPr/>
        </p:nvSpPr>
        <p:spPr>
          <a:xfrm>
            <a:off x="3318601" y="3929753"/>
            <a:ext cx="1292145" cy="101566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000">
                <a:solidFill>
                  <a:schemeClr val="lt1"/>
                </a:solidFill>
                <a:latin typeface="Arial"/>
                <a:ea typeface="Arial"/>
                <a:cs typeface="Arial"/>
                <a:sym typeface="Arial"/>
              </a:rPr>
              <a:t>Inhibition de l’enzyme de conversion de l’angiotensine, ce qui amène une vasodilatation.</a:t>
            </a:r>
            <a:endParaRPr sz="1000">
              <a:solidFill>
                <a:schemeClr val="lt1"/>
              </a:solidFill>
              <a:latin typeface="Arial"/>
              <a:ea typeface="Arial"/>
              <a:cs typeface="Arial"/>
              <a:sym typeface="Arial"/>
            </a:endParaRPr>
          </a:p>
        </p:txBody>
      </p:sp>
      <p:sp>
        <p:nvSpPr>
          <p:cNvPr id="271" name="Google Shape;271;p23"/>
          <p:cNvSpPr txBox="1"/>
          <p:nvPr/>
        </p:nvSpPr>
        <p:spPr>
          <a:xfrm>
            <a:off x="4670467" y="4006697"/>
            <a:ext cx="1240949" cy="86177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000" dirty="0">
                <a:solidFill>
                  <a:schemeClr val="lt1"/>
                </a:solidFill>
                <a:latin typeface="Arial"/>
                <a:ea typeface="Arial"/>
                <a:cs typeface="Arial"/>
                <a:sym typeface="Arial"/>
              </a:rPr>
              <a:t>Blocage des récepteurs AT1 de l’angiotensine II, ce qui amène une vasodilatation.</a:t>
            </a:r>
            <a:endParaRPr sz="1000" dirty="0">
              <a:solidFill>
                <a:schemeClr val="lt1"/>
              </a:solidFill>
              <a:latin typeface="Arial"/>
              <a:ea typeface="Arial"/>
              <a:cs typeface="Arial"/>
              <a:sym typeface="Arial"/>
            </a:endParaRPr>
          </a:p>
        </p:txBody>
      </p:sp>
      <p:sp>
        <p:nvSpPr>
          <p:cNvPr id="272" name="Google Shape;272;p23"/>
          <p:cNvSpPr txBox="1"/>
          <p:nvPr/>
        </p:nvSpPr>
        <p:spPr>
          <a:xfrm>
            <a:off x="5954068" y="4083641"/>
            <a:ext cx="1217845"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000">
                <a:solidFill>
                  <a:schemeClr val="lt1"/>
                </a:solidFill>
                <a:latin typeface="Arial"/>
                <a:ea typeface="Arial"/>
                <a:cs typeface="Arial"/>
                <a:sym typeface="Arial"/>
              </a:rPr>
              <a:t>Blocage des canaux calciques, ce qui amène une vasodilatation.</a:t>
            </a:r>
            <a:endParaRPr sz="1000">
              <a:solidFill>
                <a:schemeClr val="lt1"/>
              </a:solidFill>
              <a:latin typeface="Arial"/>
              <a:ea typeface="Arial"/>
              <a:cs typeface="Arial"/>
              <a:sym typeface="Arial"/>
            </a:endParaRPr>
          </a:p>
        </p:txBody>
      </p:sp>
      <p:sp>
        <p:nvSpPr>
          <p:cNvPr id="273" name="Google Shape;273;p23"/>
          <p:cNvSpPr txBox="1"/>
          <p:nvPr/>
        </p:nvSpPr>
        <p:spPr>
          <a:xfrm>
            <a:off x="7275271" y="3929753"/>
            <a:ext cx="1148711" cy="101566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000" dirty="0">
                <a:solidFill>
                  <a:schemeClr val="lt1"/>
                </a:solidFill>
                <a:latin typeface="Arial"/>
                <a:ea typeface="Arial"/>
                <a:cs typeface="Arial"/>
                <a:sym typeface="Arial"/>
              </a:rPr>
              <a:t>Blocage des récepteurs </a:t>
            </a:r>
            <a:r>
              <a:rPr lang="fr-CA" sz="1000" dirty="0" err="1">
                <a:solidFill>
                  <a:schemeClr val="lt1"/>
                </a:solidFill>
                <a:latin typeface="Arial"/>
                <a:ea typeface="Arial"/>
                <a:cs typeface="Arial"/>
                <a:sym typeface="Arial"/>
              </a:rPr>
              <a:t>ß</a:t>
            </a:r>
            <a:r>
              <a:rPr lang="fr-CA" sz="1000" dirty="0">
                <a:solidFill>
                  <a:schemeClr val="lt1"/>
                </a:solidFill>
                <a:latin typeface="Arial"/>
                <a:ea typeface="Arial"/>
                <a:cs typeface="Arial"/>
                <a:sym typeface="Arial"/>
              </a:rPr>
              <a:t>-adrénergique, ce qui amène une diminution de la FC.</a:t>
            </a:r>
            <a:endParaRPr sz="1000" dirty="0">
              <a:solidFill>
                <a:schemeClr val="lt1"/>
              </a:solidFill>
              <a:latin typeface="Arial"/>
              <a:ea typeface="Arial"/>
              <a:cs typeface="Arial"/>
              <a:sym typeface="Arial"/>
            </a:endParaRPr>
          </a:p>
        </p:txBody>
      </p:sp>
      <p:sp>
        <p:nvSpPr>
          <p:cNvPr id="274" name="Google Shape;274;p23"/>
          <p:cNvSpPr txBox="1"/>
          <p:nvPr/>
        </p:nvSpPr>
        <p:spPr>
          <a:xfrm>
            <a:off x="2167147" y="1814986"/>
            <a:ext cx="1049412" cy="55399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000" i="0">
                <a:solidFill>
                  <a:schemeClr val="lt1"/>
                </a:solidFill>
                <a:latin typeface="Arial"/>
                <a:ea typeface="Arial"/>
                <a:cs typeface="Arial"/>
                <a:sym typeface="Arial"/>
              </a:rPr>
              <a:t>Assurer une bonne hydratation.</a:t>
            </a:r>
            <a:endParaRPr sz="1000">
              <a:solidFill>
                <a:schemeClr val="lt1"/>
              </a:solidFill>
              <a:latin typeface="Arial"/>
              <a:ea typeface="Arial"/>
              <a:cs typeface="Arial"/>
              <a:sym typeface="Arial"/>
            </a:endParaRPr>
          </a:p>
        </p:txBody>
      </p:sp>
      <p:sp>
        <p:nvSpPr>
          <p:cNvPr id="275" name="Google Shape;275;p23"/>
          <p:cNvSpPr txBox="1"/>
          <p:nvPr/>
        </p:nvSpPr>
        <p:spPr>
          <a:xfrm>
            <a:off x="7266935" y="1584154"/>
            <a:ext cx="1165383" cy="101566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000">
                <a:solidFill>
                  <a:schemeClr val="lt1"/>
                </a:solidFill>
                <a:latin typeface="Arial"/>
                <a:ea typeface="Arial"/>
                <a:cs typeface="Arial"/>
                <a:sym typeface="Arial"/>
              </a:rPr>
              <a:t>Prescription de l’exercice adaptée et assurer une bonne hydratation.</a:t>
            </a:r>
            <a:endParaRPr sz="1000">
              <a:solidFill>
                <a:schemeClr val="lt1"/>
              </a:solidFill>
              <a:latin typeface="Arial"/>
              <a:ea typeface="Arial"/>
              <a:cs typeface="Arial"/>
              <a:sym typeface="Arial"/>
            </a:endParaRPr>
          </a:p>
        </p:txBody>
      </p:sp>
      <p:sp>
        <p:nvSpPr>
          <p:cNvPr id="276" name="Google Shape;276;p23"/>
          <p:cNvSpPr txBox="1"/>
          <p:nvPr/>
        </p:nvSpPr>
        <p:spPr>
          <a:xfrm>
            <a:off x="3323996" y="1814986"/>
            <a:ext cx="1281355" cy="55399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000">
                <a:solidFill>
                  <a:schemeClr val="lt1"/>
                </a:solidFill>
                <a:latin typeface="Arial"/>
                <a:ea typeface="Arial"/>
                <a:cs typeface="Arial"/>
                <a:sym typeface="Arial"/>
              </a:rPr>
              <a:t>Retour au calme progressif et prolongé.</a:t>
            </a:r>
            <a:endParaRPr sz="1000">
              <a:solidFill>
                <a:schemeClr val="lt1"/>
              </a:solidFill>
              <a:latin typeface="Arial"/>
              <a:ea typeface="Arial"/>
              <a:cs typeface="Arial"/>
              <a:sym typeface="Arial"/>
            </a:endParaRPr>
          </a:p>
        </p:txBody>
      </p:sp>
      <p:sp>
        <p:nvSpPr>
          <p:cNvPr id="277" name="Google Shape;277;p23"/>
          <p:cNvSpPr txBox="1"/>
          <p:nvPr/>
        </p:nvSpPr>
        <p:spPr>
          <a:xfrm>
            <a:off x="2105979" y="3929753"/>
            <a:ext cx="1171748" cy="101566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000" i="0">
                <a:solidFill>
                  <a:schemeClr val="lt1"/>
                </a:solidFill>
                <a:latin typeface="Arial"/>
                <a:ea typeface="Arial"/>
                <a:cs typeface="Arial"/>
                <a:sym typeface="Arial"/>
              </a:rPr>
              <a:t>Favorise l’élimination du </a:t>
            </a:r>
            <a:r>
              <a:rPr lang="fr-CA" sz="1000">
                <a:solidFill>
                  <a:schemeClr val="lt1"/>
                </a:solidFill>
                <a:latin typeface="Arial"/>
                <a:ea typeface="Arial"/>
                <a:cs typeface="Arial"/>
                <a:sym typeface="Arial"/>
              </a:rPr>
              <a:t>sodium</a:t>
            </a:r>
            <a:r>
              <a:rPr lang="fr-CA" sz="1000" i="0">
                <a:solidFill>
                  <a:schemeClr val="lt1"/>
                </a:solidFill>
                <a:latin typeface="Arial"/>
                <a:ea typeface="Arial"/>
                <a:cs typeface="Arial"/>
                <a:sym typeface="Arial"/>
              </a:rPr>
              <a:t> et de l’eau, </a:t>
            </a:r>
            <a:r>
              <a:rPr lang="fr-CA" sz="1000">
                <a:solidFill>
                  <a:schemeClr val="lt1"/>
                </a:solidFill>
                <a:latin typeface="Arial"/>
                <a:ea typeface="Arial"/>
                <a:cs typeface="Arial"/>
                <a:sym typeface="Arial"/>
              </a:rPr>
              <a:t>ce qui réduit</a:t>
            </a:r>
            <a:r>
              <a:rPr lang="fr-CA" sz="1000" i="0">
                <a:solidFill>
                  <a:schemeClr val="lt1"/>
                </a:solidFill>
                <a:latin typeface="Arial"/>
                <a:ea typeface="Arial"/>
                <a:cs typeface="Arial"/>
                <a:sym typeface="Arial"/>
              </a:rPr>
              <a:t> le volume liquidien.</a:t>
            </a:r>
            <a:endParaRPr sz="1000">
              <a:solidFill>
                <a:schemeClr val="lt1"/>
              </a:solidFill>
              <a:latin typeface="Arial"/>
              <a:ea typeface="Arial"/>
              <a:cs typeface="Arial"/>
              <a:sym typeface="Arial"/>
            </a:endParaRPr>
          </a:p>
        </p:txBody>
      </p:sp>
      <p:sp>
        <p:nvSpPr>
          <p:cNvPr id="278" name="Google Shape;278;p23"/>
          <p:cNvSpPr/>
          <p:nvPr/>
        </p:nvSpPr>
        <p:spPr>
          <a:xfrm>
            <a:off x="825830" y="2735367"/>
            <a:ext cx="1049412" cy="1049412"/>
          </a:xfrm>
          <a:prstGeom prst="round1Rect">
            <a:avLst>
              <a:gd name="adj" fmla="val 16667"/>
            </a:avLst>
          </a:prstGeom>
          <a:solidFill>
            <a:srgbClr val="CAE7F5"/>
          </a:solidFill>
          <a:ln w="12700" cap="flat" cmpd="sng">
            <a:solidFill>
              <a:srgbClr val="CAE7F5"/>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9" name="Google Shape;279;p23"/>
          <p:cNvSpPr/>
          <p:nvPr/>
        </p:nvSpPr>
        <p:spPr>
          <a:xfrm>
            <a:off x="2167147" y="2735367"/>
            <a:ext cx="1049412" cy="1049412"/>
          </a:xfrm>
          <a:prstGeom prst="round1Rect">
            <a:avLst>
              <a:gd name="adj" fmla="val 16667"/>
            </a:avLst>
          </a:prstGeom>
          <a:solidFill>
            <a:srgbClr val="0D266D"/>
          </a:solidFill>
          <a:ln w="12700" cap="flat" cmpd="sng">
            <a:solidFill>
              <a:srgbClr val="0D266D"/>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0">
              <a:solidFill>
                <a:schemeClr val="lt1"/>
              </a:solidFill>
              <a:latin typeface="Arial"/>
              <a:ea typeface="Arial"/>
              <a:cs typeface="Arial"/>
              <a:sym typeface="Arial"/>
            </a:endParaRPr>
          </a:p>
        </p:txBody>
      </p:sp>
      <p:sp>
        <p:nvSpPr>
          <p:cNvPr id="280" name="Google Shape;280;p23"/>
          <p:cNvSpPr/>
          <p:nvPr/>
        </p:nvSpPr>
        <p:spPr>
          <a:xfrm>
            <a:off x="3439967" y="2735367"/>
            <a:ext cx="1049412" cy="1049412"/>
          </a:xfrm>
          <a:prstGeom prst="round1Rect">
            <a:avLst>
              <a:gd name="adj" fmla="val 16667"/>
            </a:avLst>
          </a:prstGeom>
          <a:solidFill>
            <a:srgbClr val="0D266D"/>
          </a:solidFill>
          <a:ln w="12700" cap="flat" cmpd="sng">
            <a:solidFill>
              <a:srgbClr val="0D266D"/>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0">
              <a:solidFill>
                <a:schemeClr val="lt1"/>
              </a:solidFill>
              <a:latin typeface="Arial"/>
              <a:ea typeface="Arial"/>
              <a:cs typeface="Arial"/>
              <a:sym typeface="Arial"/>
            </a:endParaRPr>
          </a:p>
        </p:txBody>
      </p:sp>
      <p:sp>
        <p:nvSpPr>
          <p:cNvPr id="281" name="Google Shape;281;p23"/>
          <p:cNvSpPr/>
          <p:nvPr/>
        </p:nvSpPr>
        <p:spPr>
          <a:xfrm>
            <a:off x="4752289" y="2735367"/>
            <a:ext cx="1049412" cy="1049412"/>
          </a:xfrm>
          <a:prstGeom prst="round1Rect">
            <a:avLst>
              <a:gd name="adj" fmla="val 16667"/>
            </a:avLst>
          </a:prstGeom>
          <a:solidFill>
            <a:srgbClr val="0D266D"/>
          </a:solidFill>
          <a:ln w="12700" cap="flat" cmpd="sng">
            <a:solidFill>
              <a:srgbClr val="0D266D"/>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0">
              <a:solidFill>
                <a:schemeClr val="lt1"/>
              </a:solidFill>
              <a:latin typeface="Arial"/>
              <a:ea typeface="Arial"/>
              <a:cs typeface="Arial"/>
              <a:sym typeface="Arial"/>
            </a:endParaRPr>
          </a:p>
        </p:txBody>
      </p:sp>
      <p:sp>
        <p:nvSpPr>
          <p:cNvPr id="282" name="Google Shape;282;p23"/>
          <p:cNvSpPr/>
          <p:nvPr/>
        </p:nvSpPr>
        <p:spPr>
          <a:xfrm>
            <a:off x="6038284" y="2735367"/>
            <a:ext cx="1049412" cy="1049412"/>
          </a:xfrm>
          <a:prstGeom prst="round1Rect">
            <a:avLst>
              <a:gd name="adj" fmla="val 16667"/>
            </a:avLst>
          </a:prstGeom>
          <a:solidFill>
            <a:srgbClr val="0D266D"/>
          </a:solidFill>
          <a:ln w="12700" cap="flat" cmpd="sng">
            <a:solidFill>
              <a:srgbClr val="0D266D"/>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0">
              <a:solidFill>
                <a:schemeClr val="lt1"/>
              </a:solidFill>
              <a:latin typeface="Arial"/>
              <a:ea typeface="Arial"/>
              <a:cs typeface="Arial"/>
              <a:sym typeface="Arial"/>
            </a:endParaRPr>
          </a:p>
        </p:txBody>
      </p:sp>
      <p:sp>
        <p:nvSpPr>
          <p:cNvPr id="283" name="Google Shape;283;p23"/>
          <p:cNvSpPr/>
          <p:nvPr/>
        </p:nvSpPr>
        <p:spPr>
          <a:xfrm>
            <a:off x="7324920" y="2735367"/>
            <a:ext cx="1049412" cy="1049412"/>
          </a:xfrm>
          <a:prstGeom prst="round1Rect">
            <a:avLst>
              <a:gd name="adj" fmla="val 16667"/>
            </a:avLst>
          </a:prstGeom>
          <a:solidFill>
            <a:srgbClr val="0D266D"/>
          </a:solidFill>
          <a:ln w="12700" cap="flat" cmpd="sng">
            <a:solidFill>
              <a:srgbClr val="0D266D"/>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0">
              <a:solidFill>
                <a:schemeClr val="lt1"/>
              </a:solidFill>
              <a:latin typeface="Arial"/>
              <a:ea typeface="Arial"/>
              <a:cs typeface="Arial"/>
              <a:sym typeface="Arial"/>
            </a:endParaRPr>
          </a:p>
        </p:txBody>
      </p:sp>
      <p:sp>
        <p:nvSpPr>
          <p:cNvPr id="284" name="Google Shape;284;p23"/>
          <p:cNvSpPr txBox="1"/>
          <p:nvPr/>
        </p:nvSpPr>
        <p:spPr>
          <a:xfrm>
            <a:off x="666719" y="2813797"/>
            <a:ext cx="1367634" cy="89255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300" b="1">
                <a:solidFill>
                  <a:schemeClr val="dk1"/>
                </a:solidFill>
                <a:latin typeface="Arial"/>
                <a:ea typeface="Arial"/>
                <a:cs typeface="Arial"/>
                <a:sym typeface="Arial"/>
              </a:rPr>
              <a:t>Effets secondaires potentiels à l’effort</a:t>
            </a:r>
            <a:endParaRPr sz="1300" b="1">
              <a:solidFill>
                <a:schemeClr val="dk1"/>
              </a:solidFill>
              <a:latin typeface="Arial"/>
              <a:ea typeface="Arial"/>
              <a:cs typeface="Arial"/>
              <a:sym typeface="Arial"/>
            </a:endParaRPr>
          </a:p>
        </p:txBody>
      </p:sp>
      <p:sp>
        <p:nvSpPr>
          <p:cNvPr id="285" name="Google Shape;285;p23"/>
          <p:cNvSpPr txBox="1"/>
          <p:nvPr/>
        </p:nvSpPr>
        <p:spPr>
          <a:xfrm>
            <a:off x="3360412" y="2829186"/>
            <a:ext cx="1208523" cy="86177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000">
                <a:solidFill>
                  <a:schemeClr val="lt1"/>
                </a:solidFill>
                <a:latin typeface="Arial"/>
                <a:ea typeface="Arial"/>
                <a:cs typeface="Arial"/>
                <a:sym typeface="Arial"/>
              </a:rPr>
              <a:t>Peut amener de l’hypotension après un arrêt brusque de l’activité.</a:t>
            </a:r>
            <a:endParaRPr sz="1000">
              <a:solidFill>
                <a:schemeClr val="lt1"/>
              </a:solidFill>
              <a:latin typeface="Arial"/>
              <a:ea typeface="Arial"/>
              <a:cs typeface="Arial"/>
              <a:sym typeface="Arial"/>
            </a:endParaRPr>
          </a:p>
        </p:txBody>
      </p:sp>
      <p:sp>
        <p:nvSpPr>
          <p:cNvPr id="286" name="Google Shape;286;p23"/>
          <p:cNvSpPr txBox="1"/>
          <p:nvPr/>
        </p:nvSpPr>
        <p:spPr>
          <a:xfrm>
            <a:off x="7240704" y="2829186"/>
            <a:ext cx="1217845" cy="86177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000">
                <a:solidFill>
                  <a:schemeClr val="lt1"/>
                </a:solidFill>
                <a:latin typeface="Arial"/>
                <a:ea typeface="Arial"/>
                <a:cs typeface="Arial"/>
                <a:sym typeface="Arial"/>
              </a:rPr>
              <a:t>Diminution de la tolérance à l’effort et peut altérer la thermorégulation à l’effort.</a:t>
            </a:r>
            <a:endParaRPr sz="1000">
              <a:solidFill>
                <a:schemeClr val="lt1"/>
              </a:solidFill>
              <a:latin typeface="Arial"/>
              <a:ea typeface="Arial"/>
              <a:cs typeface="Arial"/>
              <a:sym typeface="Arial"/>
            </a:endParaRPr>
          </a:p>
        </p:txBody>
      </p:sp>
      <p:sp>
        <p:nvSpPr>
          <p:cNvPr id="287" name="Google Shape;287;p23"/>
          <p:cNvSpPr txBox="1"/>
          <p:nvPr/>
        </p:nvSpPr>
        <p:spPr>
          <a:xfrm>
            <a:off x="2126663" y="2983074"/>
            <a:ext cx="1191938" cy="55399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000">
                <a:solidFill>
                  <a:schemeClr val="lt1"/>
                </a:solidFill>
              </a:rPr>
              <a:t>Peut</a:t>
            </a:r>
            <a:r>
              <a:rPr lang="fr-CA" sz="1000" i="0">
                <a:solidFill>
                  <a:schemeClr val="lt1"/>
                </a:solidFill>
                <a:latin typeface="Arial"/>
                <a:ea typeface="Arial"/>
                <a:cs typeface="Arial"/>
                <a:sym typeface="Arial"/>
              </a:rPr>
              <a:t> altérer la thermorégulation à l’effort.</a:t>
            </a:r>
            <a:endParaRPr sz="1000">
              <a:solidFill>
                <a:schemeClr val="lt1"/>
              </a:solidFill>
              <a:latin typeface="Arial"/>
              <a:ea typeface="Arial"/>
              <a:cs typeface="Arial"/>
              <a:sym typeface="Arial"/>
            </a:endParaRPr>
          </a:p>
        </p:txBody>
      </p:sp>
      <p:sp>
        <p:nvSpPr>
          <p:cNvPr id="288" name="Google Shape;288;p23"/>
          <p:cNvSpPr txBox="1"/>
          <p:nvPr/>
        </p:nvSpPr>
        <p:spPr>
          <a:xfrm>
            <a:off x="4673054" y="2829186"/>
            <a:ext cx="1207882" cy="86177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000">
                <a:solidFill>
                  <a:schemeClr val="lt1"/>
                </a:solidFill>
                <a:latin typeface="Arial"/>
                <a:ea typeface="Arial"/>
                <a:cs typeface="Arial"/>
                <a:sym typeface="Arial"/>
              </a:rPr>
              <a:t>Peut amener de l’hypotension après un arrêt brusque de l’activité.</a:t>
            </a:r>
            <a:endParaRPr sz="1000">
              <a:solidFill>
                <a:schemeClr val="lt1"/>
              </a:solidFill>
              <a:latin typeface="Arial"/>
              <a:ea typeface="Arial"/>
              <a:cs typeface="Arial"/>
              <a:sym typeface="Arial"/>
            </a:endParaRPr>
          </a:p>
        </p:txBody>
      </p:sp>
      <p:sp>
        <p:nvSpPr>
          <p:cNvPr id="289" name="Google Shape;289;p23"/>
          <p:cNvSpPr txBox="1"/>
          <p:nvPr/>
        </p:nvSpPr>
        <p:spPr>
          <a:xfrm>
            <a:off x="5959049" y="2829186"/>
            <a:ext cx="1207882" cy="86177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000">
                <a:solidFill>
                  <a:schemeClr val="lt1"/>
                </a:solidFill>
                <a:latin typeface="Arial"/>
                <a:ea typeface="Arial"/>
                <a:cs typeface="Arial"/>
                <a:sym typeface="Arial"/>
              </a:rPr>
              <a:t>Peut amener de l’hypotension après un arrêt brusque de l’activité.</a:t>
            </a:r>
            <a:endParaRPr sz="1000">
              <a:solidFill>
                <a:schemeClr val="lt1"/>
              </a:solidFill>
              <a:latin typeface="Arial"/>
              <a:ea typeface="Arial"/>
              <a:cs typeface="Arial"/>
              <a:sym typeface="Arial"/>
            </a:endParaRPr>
          </a:p>
        </p:txBody>
      </p:sp>
      <p:sp>
        <p:nvSpPr>
          <p:cNvPr id="290" name="Google Shape;290;p23"/>
          <p:cNvSpPr txBox="1"/>
          <p:nvPr/>
        </p:nvSpPr>
        <p:spPr>
          <a:xfrm>
            <a:off x="4636318" y="1814986"/>
            <a:ext cx="1281355" cy="55399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000">
                <a:solidFill>
                  <a:schemeClr val="lt1"/>
                </a:solidFill>
                <a:latin typeface="Arial"/>
                <a:ea typeface="Arial"/>
                <a:cs typeface="Arial"/>
                <a:sym typeface="Arial"/>
              </a:rPr>
              <a:t>Retour au calme progressif et prolongé.</a:t>
            </a:r>
            <a:endParaRPr sz="1000">
              <a:solidFill>
                <a:schemeClr val="lt1"/>
              </a:solidFill>
              <a:latin typeface="Arial"/>
              <a:ea typeface="Arial"/>
              <a:cs typeface="Arial"/>
              <a:sym typeface="Arial"/>
            </a:endParaRPr>
          </a:p>
        </p:txBody>
      </p:sp>
      <p:sp>
        <p:nvSpPr>
          <p:cNvPr id="291" name="Google Shape;291;p23"/>
          <p:cNvSpPr txBox="1"/>
          <p:nvPr/>
        </p:nvSpPr>
        <p:spPr>
          <a:xfrm>
            <a:off x="5922313" y="1814986"/>
            <a:ext cx="1281355" cy="55399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000">
                <a:solidFill>
                  <a:schemeClr val="lt1"/>
                </a:solidFill>
                <a:latin typeface="Arial"/>
                <a:ea typeface="Arial"/>
                <a:cs typeface="Arial"/>
                <a:sym typeface="Arial"/>
              </a:rPr>
              <a:t>Retour au calme progressif et prolongé.</a:t>
            </a:r>
            <a:endParaRPr sz="1000">
              <a:solidFill>
                <a:schemeClr val="lt1"/>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3" name="Google Shape;303;p25"/>
          <p:cNvSpPr txBox="1">
            <a:spLocks noGrp="1"/>
          </p:cNvSpPr>
          <p:nvPr>
            <p:ph type="body" idx="1"/>
          </p:nvPr>
        </p:nvSpPr>
        <p:spPr>
          <a:xfrm>
            <a:off x="383891" y="1536632"/>
            <a:ext cx="8423927" cy="5321367"/>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1900" dirty="0">
                <a:solidFill>
                  <a:srgbClr val="0D266D"/>
                </a:solidFill>
              </a:rPr>
              <a:t>Pour contrôler sa tension artérielle, monsieur Paquet prend deux médicaments, soit un IECA et un BCC. Ces médicaments sont utilisés en première intention et ils engendrent une vasodilatation, ce qui aura pour effet de réduire la tension artérielle. Dans ce contexte, il faudra donc prévoir une récupération progressive et prolongée (5-10 minutes) afin de limiter l’hypotension </a:t>
            </a:r>
            <a:r>
              <a:rPr lang="fr-CA" sz="1900" dirty="0" err="1">
                <a:solidFill>
                  <a:srgbClr val="0D266D"/>
                </a:solidFill>
              </a:rPr>
              <a:t>postexercice</a:t>
            </a:r>
            <a:r>
              <a:rPr lang="fr-CA" sz="1900" dirty="0">
                <a:solidFill>
                  <a:srgbClr val="0D266D"/>
                </a:solidFill>
              </a:rPr>
              <a:t>. Il est aussi prudent de s’assurer que la tension artérielle et la fréquence cardiaque reviennent près des valeurs initiales après l’effort.</a:t>
            </a:r>
            <a:endParaRPr sz="1900" dirty="0"/>
          </a:p>
          <a:p>
            <a:pPr marL="0" lvl="0" indent="0" algn="just" rtl="0">
              <a:lnSpc>
                <a:spcPct val="90000"/>
              </a:lnSpc>
              <a:spcBef>
                <a:spcPts val="0"/>
              </a:spcBef>
              <a:spcAft>
                <a:spcPts val="0"/>
              </a:spcAft>
              <a:buClr>
                <a:schemeClr val="dk1"/>
              </a:buClr>
              <a:buSzPts val="1800"/>
              <a:buNone/>
            </a:pPr>
            <a:endParaRPr sz="1900" dirty="0">
              <a:solidFill>
                <a:srgbClr val="0D266D"/>
              </a:solidFill>
            </a:endParaRPr>
          </a:p>
          <a:p>
            <a:pPr marL="0" lvl="0" indent="0" algn="just" rtl="0">
              <a:lnSpc>
                <a:spcPct val="90000"/>
              </a:lnSpc>
              <a:spcBef>
                <a:spcPts val="0"/>
              </a:spcBef>
              <a:spcAft>
                <a:spcPts val="0"/>
              </a:spcAft>
              <a:buClr>
                <a:srgbClr val="0D266D"/>
              </a:buClr>
              <a:buSzPts val="1800"/>
              <a:buNone/>
            </a:pPr>
            <a:r>
              <a:rPr lang="fr-CA" sz="1900" dirty="0">
                <a:solidFill>
                  <a:srgbClr val="0D266D"/>
                </a:solidFill>
              </a:rPr>
              <a:t>Monsieur Paquet prend également une statine pour contrôler ses niveaux de cholestérol. Les statines sont des inhibiteurs de l’HMG-CoA réductase, une enzyme participant à la synthèse du cholestérol qui augmente l’expression des récepteurs LDL et le catabolisme des LDL. Les statines peuvent causer des myalgies. Celles-ci se caractérisent par des douleurs musculaires, des crampes et une faiblesse touchant surtout les jambes. Ces douleurs peuvent augmenter à l’effort et apparaissent généralement durant la première année du traitement. Toute douleur musculaire persistante sans cause apparente devrait être signalée au médecin.</a:t>
            </a:r>
            <a:endParaRPr sz="1900" dirty="0">
              <a:solidFill>
                <a:srgbClr val="0D266D"/>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7" name="Google Shape;297;p24"/>
          <p:cNvSpPr txBox="1">
            <a:spLocks noGrp="1"/>
          </p:cNvSpPr>
          <p:nvPr>
            <p:ph type="body" idx="1"/>
          </p:nvPr>
        </p:nvSpPr>
        <p:spPr>
          <a:xfrm>
            <a:off x="520422" y="2188629"/>
            <a:ext cx="8146500" cy="733475"/>
          </a:xfrm>
          <a:prstGeom prst="rect">
            <a:avLst/>
          </a:prstGeom>
          <a:noFill/>
          <a:ln>
            <a:noFill/>
          </a:ln>
        </p:spPr>
        <p:txBody>
          <a:bodyPr spcFirstLastPara="1" wrap="square" lIns="91425" tIns="91425" rIns="91425" bIns="91425" anchor="t" anchorCtr="0">
            <a:noAutofit/>
          </a:bodyPr>
          <a:lstStyle/>
          <a:p>
            <a:pPr marL="0" lvl="0" indent="0" rtl="0">
              <a:lnSpc>
                <a:spcPct val="90000"/>
              </a:lnSpc>
              <a:spcBef>
                <a:spcPts val="0"/>
              </a:spcBef>
              <a:spcAft>
                <a:spcPts val="0"/>
              </a:spcAft>
              <a:buClr>
                <a:srgbClr val="0D266D"/>
              </a:buClr>
              <a:buSzPts val="1800"/>
              <a:buNone/>
            </a:pPr>
            <a:r>
              <a:rPr lang="fr-CA" sz="2600" dirty="0">
                <a:solidFill>
                  <a:srgbClr val="0D266D"/>
                </a:solidFill>
              </a:rPr>
              <a:t>Les bêtabloquants peuvent aussi augmenter le risque d’hypoglycémie, et ce, particulièrement chez les personnes qui présentent un diabète. Ils peuvent également masquer certains signes et symptômes reliés à l’hypoglycémie.</a:t>
            </a:r>
            <a:endParaRPr sz="2600" i="0" u="none" strike="noStrike" dirty="0">
              <a:solidFill>
                <a:srgbClr val="0D266D"/>
              </a:solidFill>
            </a:endParaRPr>
          </a:p>
          <a:p>
            <a:pPr marL="0" lvl="0" indent="0" rtl="0">
              <a:lnSpc>
                <a:spcPct val="90000"/>
              </a:lnSpc>
              <a:spcBef>
                <a:spcPts val="0"/>
              </a:spcBef>
              <a:spcAft>
                <a:spcPts val="0"/>
              </a:spcAft>
              <a:buClr>
                <a:schemeClr val="dk1"/>
              </a:buClr>
              <a:buSzPts val="1800"/>
              <a:buNone/>
            </a:pPr>
            <a:endParaRPr sz="2600" i="0" u="none" strike="noStrike" dirty="0">
              <a:solidFill>
                <a:srgbClr val="0D266D"/>
              </a:solidFill>
            </a:endParaRPr>
          </a:p>
          <a:p>
            <a:pPr marL="0" lvl="0" indent="0" rtl="0">
              <a:lnSpc>
                <a:spcPct val="90000"/>
              </a:lnSpc>
              <a:spcBef>
                <a:spcPts val="0"/>
              </a:spcBef>
              <a:spcAft>
                <a:spcPts val="0"/>
              </a:spcAft>
              <a:buClr>
                <a:schemeClr val="dk1"/>
              </a:buClr>
              <a:buSzPts val="1800"/>
              <a:buNone/>
            </a:pPr>
            <a:endParaRPr sz="2600" dirty="0">
              <a:solidFill>
                <a:schemeClr val="dk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10" name="Google Shape;310;p26"/>
          <p:cNvSpPr txBox="1">
            <a:spLocks noGrp="1"/>
          </p:cNvSpPr>
          <p:nvPr>
            <p:ph type="title"/>
          </p:nvPr>
        </p:nvSpPr>
        <p:spPr>
          <a:xfrm>
            <a:off x="4356340" y="365125"/>
            <a:ext cx="4159010" cy="5440451"/>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D60B41"/>
              </a:buClr>
              <a:buSzPts val="4400"/>
              <a:buFont typeface="Play"/>
              <a:buNone/>
            </a:pPr>
            <a:r>
              <a:rPr lang="fr-CA" dirty="0"/>
              <a:t>Habitudes </a:t>
            </a:r>
            <a:br>
              <a:rPr lang="fr-CA" dirty="0"/>
            </a:br>
            <a:r>
              <a:rPr lang="fr-CA" dirty="0"/>
              <a:t>de vie</a:t>
            </a:r>
            <a:endParaRP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27"/>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Habitudes alimentaires</a:t>
            </a:r>
            <a:endParaRPr dirty="0"/>
          </a:p>
        </p:txBody>
      </p:sp>
      <p:sp>
        <p:nvSpPr>
          <p:cNvPr id="317" name="Google Shape;317;p27"/>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318" name="Google Shape;318;p27"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319" name="Google Shape;319;p27"/>
          <p:cNvSpPr txBox="1"/>
          <p:nvPr/>
        </p:nvSpPr>
        <p:spPr>
          <a:xfrm>
            <a:off x="4040659" y="1490007"/>
            <a:ext cx="4888552" cy="48320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2400" b="1" i="0" u="none" strike="noStrike" dirty="0">
                <a:solidFill>
                  <a:srgbClr val="0D266D"/>
                </a:solidFill>
                <a:latin typeface="Arial"/>
                <a:ea typeface="Arial"/>
                <a:cs typeface="Arial"/>
                <a:sym typeface="Arial"/>
              </a:rPr>
              <a:t>Écoutez l’audio et répondre à la question suivante.</a:t>
            </a:r>
            <a:endParaRPr sz="2400" b="1" dirty="0">
              <a:solidFill>
                <a:srgbClr val="0D266D"/>
              </a:solidFill>
              <a:latin typeface="Arial"/>
              <a:ea typeface="Arial"/>
              <a:cs typeface="Arial"/>
              <a:sym typeface="Arial"/>
            </a:endParaRPr>
          </a:p>
          <a:p>
            <a:pPr marL="0" marR="0" lvl="0" indent="0" algn="l" rtl="0">
              <a:spcBef>
                <a:spcPts val="1200"/>
              </a:spcBef>
              <a:spcAft>
                <a:spcPts val="0"/>
              </a:spcAft>
              <a:buNone/>
            </a:pPr>
            <a:r>
              <a:rPr lang="fr-CA" sz="2400" b="1" i="0" u="none" strike="noStrike" dirty="0">
                <a:solidFill>
                  <a:srgbClr val="0D266D"/>
                </a:solidFill>
                <a:latin typeface="Arial"/>
                <a:ea typeface="Arial"/>
                <a:cs typeface="Arial"/>
                <a:sym typeface="Arial"/>
              </a:rPr>
              <a:t>Selon vous, quelles habitudes alimentaires de monsieur Paquet pourraient être associées avec une augmentation de la tension artérielle ou des niveaux de cholestérol?</a:t>
            </a:r>
            <a:endParaRPr sz="2400" dirty="0"/>
          </a:p>
          <a:p>
            <a:pPr marL="0" marR="0" lvl="0" indent="0" algn="l" rtl="0">
              <a:spcBef>
                <a:spcPts val="1200"/>
              </a:spcBef>
              <a:spcAft>
                <a:spcPts val="0"/>
              </a:spcAft>
              <a:buNone/>
            </a:pPr>
            <a:br>
              <a:rPr lang="fr-CA" sz="2400" b="1" dirty="0">
                <a:solidFill>
                  <a:srgbClr val="0D266D"/>
                </a:solidFill>
                <a:latin typeface="Arial"/>
                <a:ea typeface="Arial"/>
                <a:cs typeface="Arial"/>
                <a:sym typeface="Arial"/>
              </a:rPr>
            </a:br>
            <a:br>
              <a:rPr lang="fr-CA" sz="2400" b="1" dirty="0">
                <a:solidFill>
                  <a:srgbClr val="0D266D"/>
                </a:solidFill>
                <a:latin typeface="Arial"/>
                <a:ea typeface="Arial"/>
                <a:cs typeface="Arial"/>
                <a:sym typeface="Arial"/>
              </a:rPr>
            </a:br>
            <a:endParaRPr sz="2400" b="1" dirty="0">
              <a:solidFill>
                <a:srgbClr val="0D266D"/>
              </a:solidFill>
              <a:latin typeface="Arial"/>
              <a:ea typeface="Arial"/>
              <a:cs typeface="Arial"/>
              <a:sym typeface="Arial"/>
            </a:endParaRPr>
          </a:p>
        </p:txBody>
      </p:sp>
      <p:pic>
        <p:nvPicPr>
          <p:cNvPr id="2" name="Image 1">
            <a:extLst>
              <a:ext uri="{FF2B5EF4-FFF2-40B4-BE49-F238E27FC236}">
                <a16:creationId xmlns:a16="http://schemas.microsoft.com/office/drawing/2014/main" id="{63910660-B63E-3C60-2381-6AF3509DF772}"/>
              </a:ext>
            </a:extLst>
          </p:cNvPr>
          <p:cNvPicPr>
            <a:picLocks noChangeAspect="1"/>
          </p:cNvPicPr>
          <p:nvPr/>
        </p:nvPicPr>
        <p:blipFill>
          <a:blip r:embed="rId4"/>
          <a:srcRect l="13691" t="7576" r="13652" b="19986"/>
          <a:stretch/>
        </p:blipFill>
        <p:spPr>
          <a:xfrm>
            <a:off x="355600" y="1496764"/>
            <a:ext cx="3543300" cy="4711700"/>
          </a:xfrm>
          <a:prstGeom prst="rect">
            <a:avLst/>
          </a:prstGeom>
        </p:spPr>
      </p:pic>
      <p:pic>
        <p:nvPicPr>
          <p:cNvPr id="3" name="Graphique 2" descr="Volume avec un remplissage uni">
            <a:hlinkClick r:id="rId5"/>
            <a:extLst>
              <a:ext uri="{FF2B5EF4-FFF2-40B4-BE49-F238E27FC236}">
                <a16:creationId xmlns:a16="http://schemas.microsoft.com/office/drawing/2014/main" id="{009F44AF-C389-414C-AF04-68F5B279298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178301" y="5089900"/>
            <a:ext cx="509836" cy="509836"/>
          </a:xfrm>
          <a:prstGeom prst="rect">
            <a:avLst/>
          </a:prstGeom>
        </p:spPr>
      </p:pic>
      <p:sp>
        <p:nvSpPr>
          <p:cNvPr id="5" name="Google Shape;328;p28">
            <a:extLst>
              <a:ext uri="{FF2B5EF4-FFF2-40B4-BE49-F238E27FC236}">
                <a16:creationId xmlns:a16="http://schemas.microsoft.com/office/drawing/2014/main" id="{203D87C0-E265-1CB6-59BF-0BDEA8D1C4DF}"/>
              </a:ext>
            </a:extLst>
          </p:cNvPr>
          <p:cNvSpPr txBox="1"/>
          <p:nvPr/>
        </p:nvSpPr>
        <p:spPr>
          <a:xfrm>
            <a:off x="4688137" y="5175561"/>
            <a:ext cx="2171700" cy="338514"/>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fr-CA" sz="1600" i="1" u="sng" dirty="0">
                <a:solidFill>
                  <a:srgbClr val="0D266D"/>
                </a:solidFill>
                <a:hlinkClick r:id="rId8"/>
              </a:rPr>
              <a:t>Écouter l’extrait audio</a:t>
            </a:r>
            <a:endParaRPr sz="1600" b="0" i="1" u="sng" dirty="0">
              <a:solidFill>
                <a:srgbClr val="0D266D"/>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4" name="Google Shape;334;p29"/>
          <p:cNvSpPr txBox="1">
            <a:spLocks noGrp="1"/>
          </p:cNvSpPr>
          <p:nvPr>
            <p:ph type="body" idx="1"/>
          </p:nvPr>
        </p:nvSpPr>
        <p:spPr>
          <a:xfrm>
            <a:off x="359827" y="1536633"/>
            <a:ext cx="8423927" cy="4555200"/>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2000" dirty="0">
                <a:solidFill>
                  <a:srgbClr val="0D266D"/>
                </a:solidFill>
              </a:rPr>
              <a:t>Monsieur Paquet mentionne avoir une préférence pour les aliments salés. Il consomme aussi beaucoup de produits transformés (plats préparés ou surgelés). Ces produits contiennent généralement une grande quantité de sodium. Une consommation importante de sodium est associée à une augmentation de la tension artérielle. Les produits transformés représentent également une source importante de gras saturés. Les gras saturés sont associés à une détérioration du bilan lipidique.</a:t>
            </a:r>
            <a:endParaRPr dirty="0"/>
          </a:p>
          <a:p>
            <a:pPr marL="0" lvl="0" indent="0" algn="just" rtl="0">
              <a:lnSpc>
                <a:spcPct val="90000"/>
              </a:lnSpc>
              <a:spcBef>
                <a:spcPts val="0"/>
              </a:spcBef>
              <a:spcAft>
                <a:spcPts val="0"/>
              </a:spcAft>
              <a:buClr>
                <a:schemeClr val="dk1"/>
              </a:buClr>
              <a:buSzPts val="1800"/>
              <a:buNone/>
            </a:pPr>
            <a:endParaRPr sz="2000" dirty="0">
              <a:solidFill>
                <a:srgbClr val="0D266D"/>
              </a:solidFill>
            </a:endParaRPr>
          </a:p>
          <a:p>
            <a:pPr marL="0" lvl="0" indent="0" algn="just" rtl="0">
              <a:lnSpc>
                <a:spcPct val="90000"/>
              </a:lnSpc>
              <a:spcBef>
                <a:spcPts val="0"/>
              </a:spcBef>
              <a:spcAft>
                <a:spcPts val="0"/>
              </a:spcAft>
              <a:buClr>
                <a:schemeClr val="dk1"/>
              </a:buClr>
              <a:buSzPts val="1800"/>
              <a:buNone/>
            </a:pPr>
            <a:endParaRPr sz="2000" dirty="0">
              <a:solidFill>
                <a:srgbClr val="0D266D"/>
              </a:solidFill>
            </a:endParaRPr>
          </a:p>
          <a:p>
            <a:pPr marL="0" lvl="0" indent="0" algn="just" rtl="0">
              <a:lnSpc>
                <a:spcPct val="90000"/>
              </a:lnSpc>
              <a:spcBef>
                <a:spcPts val="0"/>
              </a:spcBef>
              <a:spcAft>
                <a:spcPts val="0"/>
              </a:spcAft>
              <a:buClr>
                <a:srgbClr val="0D266D"/>
              </a:buClr>
              <a:buSzPts val="1800"/>
              <a:buNone/>
            </a:pPr>
            <a:r>
              <a:rPr lang="fr-CA" sz="2000" dirty="0">
                <a:solidFill>
                  <a:srgbClr val="0D266D"/>
                </a:solidFill>
              </a:rPr>
              <a:t>La littérature rapporte que le régime DASH aiderait à contrôler la tension artérielle ainsi que les niveaux de cholestérol. Ce régime préconise la consommation de légumes et de fruits, de produits laitiers à faible teneur en matières grasses, de produits céréaliers à grains entiers, de viandes maigres, de poissons, de légumineuses et de noix, et ce, tout en limitant la consommation de sodium.</a:t>
            </a:r>
            <a:endParaRPr dirty="0"/>
          </a:p>
          <a:p>
            <a:pPr marL="0" lvl="0" indent="0" algn="just" rtl="0">
              <a:lnSpc>
                <a:spcPct val="90000"/>
              </a:lnSpc>
              <a:spcBef>
                <a:spcPts val="0"/>
              </a:spcBef>
              <a:spcAft>
                <a:spcPts val="0"/>
              </a:spcAft>
              <a:buClr>
                <a:schemeClr val="dk1"/>
              </a:buClr>
              <a:buSzPts val="1800"/>
              <a:buNone/>
            </a:pPr>
            <a:endParaRPr sz="2000" dirty="0">
              <a:solidFill>
                <a:srgbClr val="0D266D"/>
              </a:solidFill>
            </a:endParaRPr>
          </a:p>
          <a:p>
            <a:pPr marL="0" lvl="0" indent="0" algn="just" rtl="0">
              <a:lnSpc>
                <a:spcPct val="90000"/>
              </a:lnSpc>
              <a:spcBef>
                <a:spcPts val="0"/>
              </a:spcBef>
              <a:spcAft>
                <a:spcPts val="0"/>
              </a:spcAft>
              <a:buClr>
                <a:schemeClr val="dk1"/>
              </a:buClr>
              <a:buSzPts val="1800"/>
              <a:buNone/>
            </a:pPr>
            <a:endParaRPr sz="2000" dirty="0">
              <a:solidFill>
                <a:srgbClr val="0D266D"/>
              </a:solidFill>
            </a:endParaRPr>
          </a:p>
          <a:p>
            <a:pPr marL="0" lvl="0" indent="0" algn="just" rtl="0">
              <a:lnSpc>
                <a:spcPct val="90000"/>
              </a:lnSpc>
              <a:spcBef>
                <a:spcPts val="0"/>
              </a:spcBef>
              <a:spcAft>
                <a:spcPts val="0"/>
              </a:spcAft>
              <a:buClr>
                <a:schemeClr val="dk1"/>
              </a:buClr>
              <a:buSzPts val="1800"/>
              <a:buNone/>
            </a:pPr>
            <a:endParaRPr sz="2000" dirty="0">
              <a:solidFill>
                <a:srgbClr val="0D266D"/>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pic>
        <p:nvPicPr>
          <p:cNvPr id="4" name="Image 3">
            <a:extLst>
              <a:ext uri="{FF2B5EF4-FFF2-40B4-BE49-F238E27FC236}">
                <a16:creationId xmlns:a16="http://schemas.microsoft.com/office/drawing/2014/main" id="{7636CD4A-4669-9FAE-CAD8-0D5D7611CF11}"/>
              </a:ext>
            </a:extLst>
          </p:cNvPr>
          <p:cNvPicPr>
            <a:picLocks noChangeAspect="1"/>
          </p:cNvPicPr>
          <p:nvPr/>
        </p:nvPicPr>
        <p:blipFill>
          <a:blip r:embed="rId3"/>
          <a:stretch>
            <a:fillRect/>
          </a:stretch>
        </p:blipFill>
        <p:spPr>
          <a:xfrm>
            <a:off x="341309" y="1666344"/>
            <a:ext cx="3396719" cy="4418496"/>
          </a:xfrm>
          <a:prstGeom prst="rect">
            <a:avLst/>
          </a:prstGeom>
        </p:spPr>
      </p:pic>
      <p:sp>
        <p:nvSpPr>
          <p:cNvPr id="340" name="Google Shape;340;p30"/>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Habitudes alimentaires</a:t>
            </a:r>
            <a:endParaRPr dirty="0"/>
          </a:p>
        </p:txBody>
      </p:sp>
      <p:sp>
        <p:nvSpPr>
          <p:cNvPr id="341" name="Google Shape;341;p30"/>
          <p:cNvSpPr txBox="1">
            <a:spLocks noGrp="1"/>
          </p:cNvSpPr>
          <p:nvPr>
            <p:ph type="body" idx="2"/>
          </p:nvPr>
        </p:nvSpPr>
        <p:spPr>
          <a:xfrm>
            <a:off x="258793" y="6360350"/>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342" name="Google Shape;342;p30" descr="Cœur avec battements avec un remplissage uni"/>
          <p:cNvPicPr preferRelativeResize="0"/>
          <p:nvPr/>
        </p:nvPicPr>
        <p:blipFill rotWithShape="1">
          <a:blip r:embed="rId4">
            <a:alphaModFix/>
          </a:blip>
          <a:srcRect/>
          <a:stretch/>
        </p:blipFill>
        <p:spPr>
          <a:xfrm>
            <a:off x="466186" y="17251"/>
            <a:ext cx="1302589" cy="1302589"/>
          </a:xfrm>
          <a:prstGeom prst="rect">
            <a:avLst/>
          </a:prstGeom>
          <a:noFill/>
          <a:ln>
            <a:noFill/>
          </a:ln>
        </p:spPr>
      </p:pic>
      <p:sp>
        <p:nvSpPr>
          <p:cNvPr id="343" name="Google Shape;343;p30"/>
          <p:cNvSpPr txBox="1"/>
          <p:nvPr/>
        </p:nvSpPr>
        <p:spPr>
          <a:xfrm>
            <a:off x="3799814" y="1666344"/>
            <a:ext cx="4924058" cy="8309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2400" b="1" i="0" u="none" strike="noStrike" dirty="0">
                <a:solidFill>
                  <a:srgbClr val="0D266D"/>
                </a:solidFill>
                <a:latin typeface="Arial"/>
                <a:ea typeface="Arial"/>
                <a:cs typeface="Arial"/>
                <a:sym typeface="Arial"/>
              </a:rPr>
              <a:t>Écoutez l’audio et répondre à la question de la page suivante.</a:t>
            </a:r>
            <a:endParaRPr sz="2400" b="1" dirty="0">
              <a:solidFill>
                <a:srgbClr val="0D266D"/>
              </a:solidFill>
              <a:latin typeface="Arial"/>
              <a:ea typeface="Arial"/>
              <a:cs typeface="Arial"/>
              <a:sym typeface="Arial"/>
            </a:endParaRPr>
          </a:p>
        </p:txBody>
      </p:sp>
      <p:pic>
        <p:nvPicPr>
          <p:cNvPr id="2" name="Graphique 1" descr="Volume avec un remplissage uni">
            <a:hlinkClick r:id="rId5"/>
            <a:extLst>
              <a:ext uri="{FF2B5EF4-FFF2-40B4-BE49-F238E27FC236}">
                <a16:creationId xmlns:a16="http://schemas.microsoft.com/office/drawing/2014/main" id="{DF2F372F-C838-6932-1CBC-D0A721B8ACC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48098" y="2506530"/>
            <a:ext cx="509836" cy="509836"/>
          </a:xfrm>
          <a:prstGeom prst="rect">
            <a:avLst/>
          </a:prstGeom>
        </p:spPr>
      </p:pic>
      <p:sp>
        <p:nvSpPr>
          <p:cNvPr id="5" name="Google Shape;328;p28">
            <a:extLst>
              <a:ext uri="{FF2B5EF4-FFF2-40B4-BE49-F238E27FC236}">
                <a16:creationId xmlns:a16="http://schemas.microsoft.com/office/drawing/2014/main" id="{818D76A0-570E-CAA5-0081-D8B4B4535230}"/>
              </a:ext>
            </a:extLst>
          </p:cNvPr>
          <p:cNvSpPr txBox="1"/>
          <p:nvPr/>
        </p:nvSpPr>
        <p:spPr>
          <a:xfrm>
            <a:off x="4572000" y="2592191"/>
            <a:ext cx="2171700" cy="338514"/>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fr-CA" sz="1600" i="1" u="sng" dirty="0">
                <a:solidFill>
                  <a:srgbClr val="0D266D"/>
                </a:solidFill>
                <a:hlinkClick r:id="rId8"/>
              </a:rPr>
              <a:t>Écouter l’extrait audio</a:t>
            </a:r>
            <a:endParaRPr sz="1600" b="0" i="1" u="sng" dirty="0">
              <a:solidFill>
                <a:srgbClr val="0D266D"/>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4"/>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Objectifs d’apprentissage</a:t>
            </a:r>
            <a:endParaRPr dirty="0"/>
          </a:p>
        </p:txBody>
      </p:sp>
      <p:sp>
        <p:nvSpPr>
          <p:cNvPr id="94" name="Google Shape;94;p4"/>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sp>
        <p:nvSpPr>
          <p:cNvPr id="95" name="Google Shape;95;p4"/>
          <p:cNvSpPr txBox="1">
            <a:spLocks noGrp="1"/>
          </p:cNvSpPr>
          <p:nvPr>
            <p:ph type="body" idx="1"/>
          </p:nvPr>
        </p:nvSpPr>
        <p:spPr>
          <a:xfrm>
            <a:off x="590692" y="1714742"/>
            <a:ext cx="7962616" cy="3929240"/>
          </a:xfrm>
          <a:prstGeom prst="rect">
            <a:avLst/>
          </a:prstGeom>
          <a:noFill/>
          <a:ln>
            <a:noFill/>
          </a:ln>
        </p:spPr>
        <p:txBody>
          <a:bodyPr spcFirstLastPara="1" wrap="square" lIns="91425" tIns="45700" rIns="91425" bIns="45700" anchor="ctr" anchorCtr="0">
            <a:spAutoFit/>
          </a:bodyPr>
          <a:lstStyle/>
          <a:p>
            <a:pPr marL="457200" lvl="0" indent="-457200" algn="just" rtl="0">
              <a:lnSpc>
                <a:spcPct val="90000"/>
              </a:lnSpc>
              <a:spcBef>
                <a:spcPts val="0"/>
              </a:spcBef>
              <a:spcAft>
                <a:spcPts val="0"/>
              </a:spcAft>
              <a:buClr>
                <a:srgbClr val="0D266D"/>
              </a:buClr>
              <a:buSzPts val="2000"/>
              <a:buFont typeface="Arial"/>
              <a:buChar char="•"/>
            </a:pPr>
            <a:r>
              <a:rPr lang="fr-CA" sz="2000" dirty="0">
                <a:solidFill>
                  <a:srgbClr val="0D266D"/>
                </a:solidFill>
              </a:rPr>
              <a:t>Reconnaître les facteurs de risque de l’hypertension artérielle;</a:t>
            </a:r>
            <a:endParaRPr sz="2000" b="0" i="0" u="none" strike="noStrike" dirty="0">
              <a:solidFill>
                <a:srgbClr val="0D266D"/>
              </a:solidFill>
            </a:endParaRPr>
          </a:p>
          <a:p>
            <a:pPr marL="457200" lvl="0" indent="-457200" algn="just" rtl="0">
              <a:lnSpc>
                <a:spcPct val="90000"/>
              </a:lnSpc>
              <a:spcBef>
                <a:spcPts val="1000"/>
              </a:spcBef>
              <a:spcAft>
                <a:spcPts val="0"/>
              </a:spcAft>
              <a:buClr>
                <a:srgbClr val="0D266D"/>
              </a:buClr>
              <a:buSzPts val="2000"/>
              <a:buFont typeface="Arial"/>
              <a:buChar char="•"/>
            </a:pPr>
            <a:r>
              <a:rPr lang="fr-CA" sz="2000" dirty="0">
                <a:solidFill>
                  <a:srgbClr val="0D266D"/>
                </a:solidFill>
              </a:rPr>
              <a:t>Identifier les classes de médicaments utilisés pour l’hypertension artérielle et connaître leurs principaux mécanismes d’action, leurs effets indésirables et les précautions à prendre en lien avec l’activité physique;</a:t>
            </a:r>
            <a:endParaRPr sz="2000" dirty="0">
              <a:solidFill>
                <a:srgbClr val="0D266D"/>
              </a:solidFill>
            </a:endParaRPr>
          </a:p>
          <a:p>
            <a:pPr marL="457200" lvl="0" indent="-457200" algn="just" rtl="0">
              <a:lnSpc>
                <a:spcPct val="90000"/>
              </a:lnSpc>
              <a:spcBef>
                <a:spcPts val="1000"/>
              </a:spcBef>
              <a:spcAft>
                <a:spcPts val="0"/>
              </a:spcAft>
              <a:buClr>
                <a:srgbClr val="0D266D"/>
              </a:buClr>
              <a:buSzPts val="2000"/>
              <a:buFont typeface="Arial"/>
              <a:buChar char="•"/>
            </a:pPr>
            <a:r>
              <a:rPr lang="fr-CA" sz="2000" dirty="0">
                <a:solidFill>
                  <a:srgbClr val="0D266D"/>
                </a:solidFill>
              </a:rPr>
              <a:t>Se familiariser avec l’évaluation de la capacité cardiorespiratoire et l’interprétation des résultats dans un contexte d’hypertension artérielle;</a:t>
            </a:r>
            <a:endParaRPr sz="2000" dirty="0">
              <a:solidFill>
                <a:srgbClr val="0D266D"/>
              </a:solidFill>
            </a:endParaRPr>
          </a:p>
          <a:p>
            <a:pPr marL="457200" lvl="0" indent="-457200" algn="just" rtl="0">
              <a:lnSpc>
                <a:spcPct val="90000"/>
              </a:lnSpc>
              <a:spcBef>
                <a:spcPts val="1000"/>
              </a:spcBef>
              <a:spcAft>
                <a:spcPts val="0"/>
              </a:spcAft>
              <a:buClr>
                <a:srgbClr val="0D266D"/>
              </a:buClr>
              <a:buSzPts val="2000"/>
              <a:buFont typeface="Arial"/>
              <a:buChar char="•"/>
            </a:pPr>
            <a:r>
              <a:rPr lang="fr-CA" sz="2000" dirty="0">
                <a:solidFill>
                  <a:srgbClr val="0D266D"/>
                </a:solidFill>
              </a:rPr>
              <a:t>Reconnaître les changements anormaux dans la tension artérielle;</a:t>
            </a:r>
            <a:endParaRPr sz="2000" dirty="0">
              <a:solidFill>
                <a:srgbClr val="0D266D"/>
              </a:solidFill>
            </a:endParaRPr>
          </a:p>
          <a:p>
            <a:pPr marL="457200" lvl="0" indent="-457200" algn="just" rtl="0">
              <a:lnSpc>
                <a:spcPct val="90000"/>
              </a:lnSpc>
              <a:spcBef>
                <a:spcPts val="1000"/>
              </a:spcBef>
              <a:spcAft>
                <a:spcPts val="0"/>
              </a:spcAft>
              <a:buClr>
                <a:srgbClr val="0D266D"/>
              </a:buClr>
              <a:buSzPts val="2000"/>
              <a:buFont typeface="Arial"/>
              <a:buChar char="•"/>
            </a:pPr>
            <a:r>
              <a:rPr lang="fr-CA" sz="2000" dirty="0">
                <a:solidFill>
                  <a:srgbClr val="0D266D"/>
                </a:solidFill>
              </a:rPr>
              <a:t>Réaliser une prescription de l’exercice pour une personne qui présente une hypertension artérielle.</a:t>
            </a:r>
            <a:endParaRPr sz="2000" dirty="0">
              <a:solidFill>
                <a:srgbClr val="0D266D"/>
              </a:solidFill>
            </a:endParaRPr>
          </a:p>
        </p:txBody>
      </p:sp>
      <p:pic>
        <p:nvPicPr>
          <p:cNvPr id="96" name="Google Shape;96;p4"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32"/>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Habitudes alimentaires</a:t>
            </a:r>
            <a:endParaRPr dirty="0"/>
          </a:p>
        </p:txBody>
      </p:sp>
      <p:sp>
        <p:nvSpPr>
          <p:cNvPr id="359" name="Google Shape;359;p32"/>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360" name="Google Shape;360;p32"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361" name="Google Shape;361;p32"/>
          <p:cNvSpPr txBox="1"/>
          <p:nvPr/>
        </p:nvSpPr>
        <p:spPr>
          <a:xfrm>
            <a:off x="291311" y="1314139"/>
            <a:ext cx="8569831" cy="5139828"/>
          </a:xfrm>
          <a:prstGeom prst="rect">
            <a:avLst/>
          </a:prstGeom>
          <a:noFill/>
          <a:ln>
            <a:noFill/>
          </a:ln>
        </p:spPr>
        <p:txBody>
          <a:bodyPr spcFirstLastPara="1" wrap="square" lIns="91425" tIns="45700" rIns="91425" bIns="45700" anchor="t" anchorCtr="0">
            <a:spAutoFit/>
          </a:bodyPr>
          <a:lstStyle/>
          <a:p>
            <a:pPr marL="0" marR="0" lvl="0" indent="0" rtl="0">
              <a:spcBef>
                <a:spcPts val="0"/>
              </a:spcBef>
              <a:spcAft>
                <a:spcPts val="0"/>
              </a:spcAft>
              <a:buNone/>
            </a:pPr>
            <a:r>
              <a:rPr lang="fr-CA" sz="2400" b="1" dirty="0">
                <a:solidFill>
                  <a:srgbClr val="0D266D"/>
                </a:solidFill>
                <a:latin typeface="Arial"/>
                <a:ea typeface="Arial"/>
                <a:cs typeface="Arial"/>
                <a:sym typeface="Arial"/>
              </a:rPr>
              <a:t>Sélectionnez l’intervention qu’il serait approprié de faire </a:t>
            </a:r>
            <a:r>
              <a:rPr lang="fr-CA" sz="2400" b="1" dirty="0">
                <a:solidFill>
                  <a:srgbClr val="0D266D"/>
                </a:solidFill>
              </a:rPr>
              <a:t>comme </a:t>
            </a:r>
            <a:r>
              <a:rPr lang="fr-CA" sz="2400" b="1" dirty="0">
                <a:solidFill>
                  <a:srgbClr val="0D266D"/>
                </a:solidFill>
                <a:latin typeface="Arial"/>
                <a:ea typeface="Arial"/>
                <a:cs typeface="Arial"/>
                <a:sym typeface="Arial"/>
              </a:rPr>
              <a:t>kinésiologue.</a:t>
            </a:r>
            <a:endParaRPr sz="2400" dirty="0"/>
          </a:p>
          <a:p>
            <a:pPr marL="0" marR="0" lvl="0" indent="0" rtl="0">
              <a:lnSpc>
                <a:spcPct val="100000"/>
              </a:lnSpc>
              <a:spcBef>
                <a:spcPts val="1200"/>
              </a:spcBef>
              <a:spcAft>
                <a:spcPts val="0"/>
              </a:spcAft>
              <a:buNone/>
            </a:pPr>
            <a:r>
              <a:rPr lang="fr-CA" sz="1800" b="1" dirty="0">
                <a:solidFill>
                  <a:srgbClr val="0D266D"/>
                </a:solidFill>
                <a:highlight>
                  <a:srgbClr val="CAE7F5"/>
                </a:highlight>
                <a:latin typeface="Arial"/>
                <a:ea typeface="Arial"/>
                <a:cs typeface="Arial"/>
                <a:sym typeface="Arial"/>
              </a:rPr>
              <a:t>1)</a:t>
            </a:r>
            <a:r>
              <a:rPr lang="fr-CA" sz="1800" dirty="0">
                <a:solidFill>
                  <a:srgbClr val="0D266D"/>
                </a:solidFill>
                <a:highlight>
                  <a:srgbClr val="CAE7F5"/>
                </a:highlight>
                <a:latin typeface="Arial"/>
                <a:ea typeface="Arial"/>
                <a:cs typeface="Arial"/>
                <a:sym typeface="Arial"/>
              </a:rPr>
              <a:t> Je peux vous </a:t>
            </a:r>
            <a:r>
              <a:rPr lang="fr-CA" sz="1800" dirty="0">
                <a:solidFill>
                  <a:srgbClr val="0D266D"/>
                </a:solidFill>
                <a:highlight>
                  <a:srgbClr val="CAE7F5"/>
                </a:highlight>
              </a:rPr>
              <a:t>diriger vers</a:t>
            </a:r>
            <a:r>
              <a:rPr lang="fr-CA" sz="1800" dirty="0">
                <a:solidFill>
                  <a:srgbClr val="0D266D"/>
                </a:solidFill>
                <a:highlight>
                  <a:srgbClr val="CAE7F5"/>
                </a:highlight>
                <a:latin typeface="Arial"/>
                <a:ea typeface="Arial"/>
                <a:cs typeface="Arial"/>
                <a:sym typeface="Arial"/>
              </a:rPr>
              <a:t> une nutritionniste qui pourra évaluer votre alimentation et vous prodiguer des conseils adaptés à votre condition de santé. </a:t>
            </a:r>
            <a:endParaRPr sz="1800" dirty="0"/>
          </a:p>
          <a:p>
            <a:pPr marL="44450" marR="0" lvl="0" indent="69850" rtl="0">
              <a:lnSpc>
                <a:spcPct val="100000"/>
              </a:lnSpc>
              <a:spcBef>
                <a:spcPts val="0"/>
              </a:spcBef>
              <a:spcAft>
                <a:spcPts val="0"/>
              </a:spcAft>
              <a:buClr>
                <a:schemeClr val="dk1"/>
              </a:buClr>
              <a:buSzPts val="1800"/>
              <a:buFont typeface="Arial"/>
              <a:buNone/>
            </a:pPr>
            <a:endParaRPr sz="1800" dirty="0">
              <a:solidFill>
                <a:srgbClr val="0D266D"/>
              </a:solidFill>
              <a:highlight>
                <a:srgbClr val="FFFF00"/>
              </a:highlight>
              <a:latin typeface="Arial"/>
              <a:ea typeface="Arial"/>
              <a:cs typeface="Arial"/>
              <a:sym typeface="Arial"/>
            </a:endParaRPr>
          </a:p>
          <a:p>
            <a:pPr marL="0" marR="0" lvl="0" indent="0" rtl="0">
              <a:lnSpc>
                <a:spcPct val="100000"/>
              </a:lnSpc>
              <a:spcBef>
                <a:spcPts val="0"/>
              </a:spcBef>
              <a:spcAft>
                <a:spcPts val="0"/>
              </a:spcAft>
              <a:buNone/>
            </a:pPr>
            <a:r>
              <a:rPr lang="fr-CA" sz="1800" b="1" dirty="0">
                <a:solidFill>
                  <a:srgbClr val="0D266D"/>
                </a:solidFill>
                <a:latin typeface="Arial"/>
                <a:ea typeface="Arial"/>
                <a:cs typeface="Arial"/>
                <a:sym typeface="Arial"/>
              </a:rPr>
              <a:t>2)</a:t>
            </a:r>
            <a:r>
              <a:rPr lang="fr-CA" sz="1800" dirty="0">
                <a:solidFill>
                  <a:srgbClr val="0D266D"/>
                </a:solidFill>
                <a:latin typeface="Arial"/>
                <a:ea typeface="Arial"/>
                <a:cs typeface="Arial"/>
                <a:sym typeface="Arial"/>
              </a:rPr>
              <a:t> L</a:t>
            </a:r>
            <a:r>
              <a:rPr lang="fr-CA" sz="1800" dirty="0">
                <a:solidFill>
                  <a:srgbClr val="0D266D"/>
                </a:solidFill>
              </a:rPr>
              <a:t>’</a:t>
            </a:r>
            <a:r>
              <a:rPr lang="fr-CA" sz="1800" dirty="0">
                <a:solidFill>
                  <a:srgbClr val="0D266D"/>
                </a:solidFill>
                <a:latin typeface="Arial"/>
                <a:ea typeface="Arial"/>
                <a:cs typeface="Arial"/>
                <a:sym typeface="Arial"/>
              </a:rPr>
              <a:t>excès de sodium est un facteur de risque de l’hypertension artérielle. Je pourrais vous préparer un plan alimentaire personnalisé et adapté à votre condition qui vous aidera à réduire votre consommation de sodium et à mieux manger. </a:t>
            </a:r>
            <a:endParaRPr sz="1800" dirty="0"/>
          </a:p>
          <a:p>
            <a:pPr marL="0" marR="0" lvl="0" indent="0" rtl="0">
              <a:lnSpc>
                <a:spcPct val="100000"/>
              </a:lnSpc>
              <a:spcBef>
                <a:spcPts val="0"/>
              </a:spcBef>
              <a:spcAft>
                <a:spcPts val="0"/>
              </a:spcAft>
              <a:buNone/>
            </a:pPr>
            <a:endParaRPr sz="1800" dirty="0">
              <a:solidFill>
                <a:srgbClr val="0D266D"/>
              </a:solidFill>
              <a:latin typeface="Arial"/>
              <a:ea typeface="Arial"/>
              <a:cs typeface="Arial"/>
              <a:sym typeface="Arial"/>
            </a:endParaRPr>
          </a:p>
          <a:p>
            <a:pPr marL="0" marR="0" lvl="0" indent="0" rtl="0">
              <a:lnSpc>
                <a:spcPct val="100000"/>
              </a:lnSpc>
              <a:spcBef>
                <a:spcPts val="0"/>
              </a:spcBef>
              <a:spcAft>
                <a:spcPts val="0"/>
              </a:spcAft>
              <a:buNone/>
            </a:pPr>
            <a:r>
              <a:rPr lang="fr-CA" sz="1800" b="1" dirty="0">
                <a:solidFill>
                  <a:srgbClr val="0D266D"/>
                </a:solidFill>
                <a:latin typeface="Arial"/>
                <a:ea typeface="Arial"/>
                <a:cs typeface="Arial"/>
                <a:sym typeface="Arial"/>
              </a:rPr>
              <a:t>3)</a:t>
            </a:r>
            <a:r>
              <a:rPr lang="fr-CA" sz="1800" dirty="0">
                <a:solidFill>
                  <a:srgbClr val="0D266D"/>
                </a:solidFill>
                <a:latin typeface="Arial"/>
                <a:ea typeface="Arial"/>
                <a:cs typeface="Arial"/>
                <a:sym typeface="Arial"/>
              </a:rPr>
              <a:t> Perdre du poids aide à réduire la tension artérielle. À ce jour, le régime cétogène est celui permettant la perte de poids la plus rapide et la plus importante. Cette diète devrait donc vous aider à perdre du poids et à améliorer votre tension artérielle. </a:t>
            </a:r>
            <a:endParaRPr sz="1800" dirty="0"/>
          </a:p>
          <a:p>
            <a:pPr marL="0" marR="0" lvl="0" indent="0" rtl="0">
              <a:lnSpc>
                <a:spcPct val="100000"/>
              </a:lnSpc>
              <a:spcBef>
                <a:spcPts val="0"/>
              </a:spcBef>
              <a:spcAft>
                <a:spcPts val="0"/>
              </a:spcAft>
              <a:buNone/>
            </a:pPr>
            <a:endParaRPr sz="1800" dirty="0">
              <a:solidFill>
                <a:srgbClr val="0D266D"/>
              </a:solidFill>
              <a:latin typeface="Arial"/>
              <a:ea typeface="Arial"/>
              <a:cs typeface="Arial"/>
              <a:sym typeface="Arial"/>
            </a:endParaRPr>
          </a:p>
          <a:p>
            <a:pPr marL="0" marR="0" lvl="0" indent="0" rtl="0">
              <a:lnSpc>
                <a:spcPct val="100000"/>
              </a:lnSpc>
              <a:spcBef>
                <a:spcPts val="0"/>
              </a:spcBef>
              <a:spcAft>
                <a:spcPts val="0"/>
              </a:spcAft>
              <a:buNone/>
            </a:pPr>
            <a:r>
              <a:rPr lang="fr-CA" sz="1800" b="1" dirty="0">
                <a:solidFill>
                  <a:srgbClr val="0D266D"/>
                </a:solidFill>
                <a:latin typeface="Arial"/>
                <a:ea typeface="Arial"/>
                <a:cs typeface="Arial"/>
                <a:sym typeface="Arial"/>
              </a:rPr>
              <a:t>4)</a:t>
            </a:r>
            <a:r>
              <a:rPr lang="fr-CA" sz="1800" dirty="0">
                <a:solidFill>
                  <a:srgbClr val="0D266D"/>
                </a:solidFill>
                <a:latin typeface="Arial"/>
                <a:ea typeface="Arial"/>
                <a:cs typeface="Arial"/>
                <a:sym typeface="Arial"/>
              </a:rPr>
              <a:t> Certains suppléments en vente libre peuvent aider à perdre du poids et à réduire votre tension artérielle. Je pourrais vous en conseiller quelques-uns.</a:t>
            </a:r>
            <a:endParaRPr sz="18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7" name="Google Shape;367;p33"/>
          <p:cNvSpPr txBox="1">
            <a:spLocks noGrp="1"/>
          </p:cNvSpPr>
          <p:nvPr>
            <p:ph type="body" idx="1"/>
          </p:nvPr>
        </p:nvSpPr>
        <p:spPr>
          <a:xfrm>
            <a:off x="495300" y="1790633"/>
            <a:ext cx="8140700" cy="4555200"/>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2000" dirty="0">
                <a:solidFill>
                  <a:srgbClr val="0D266D"/>
                </a:solidFill>
              </a:rPr>
              <a:t>L</a:t>
            </a:r>
            <a:r>
              <a:rPr lang="fr-CA" sz="2000" b="0" i="0" dirty="0">
                <a:solidFill>
                  <a:srgbClr val="0D266D"/>
                </a:solidFill>
              </a:rPr>
              <a:t>es diététistes-nutritionnistes sont les seul(e)s expert(</a:t>
            </a:r>
            <a:r>
              <a:rPr lang="fr-CA" sz="2000" dirty="0">
                <a:solidFill>
                  <a:srgbClr val="0D266D"/>
                </a:solidFill>
              </a:rPr>
              <a:t>e)</a:t>
            </a:r>
            <a:r>
              <a:rPr lang="fr-CA" sz="2000" b="0" i="0" dirty="0">
                <a:solidFill>
                  <a:srgbClr val="0D266D"/>
                </a:solidFill>
              </a:rPr>
              <a:t>s de la nutrition. </a:t>
            </a:r>
            <a:r>
              <a:rPr lang="fr-CA" sz="2000" dirty="0">
                <a:solidFill>
                  <a:srgbClr val="0D266D"/>
                </a:solidFill>
              </a:rPr>
              <a:t>Un(e) diététiste-nutritionniste pourra donc évaluer l’état nutritionnel de monsieur Paquet et assurer la mise en œuvre d’une stratégie d’intervention visant à adapter son alimentation, et ce, en fonction de ses besoins et de ses conditions de santé.</a:t>
            </a:r>
            <a:endParaRPr dirty="0"/>
          </a:p>
          <a:p>
            <a:pPr marL="0" lvl="0" indent="0" algn="just" rtl="0">
              <a:lnSpc>
                <a:spcPct val="90000"/>
              </a:lnSpc>
              <a:spcBef>
                <a:spcPts val="0"/>
              </a:spcBef>
              <a:spcAft>
                <a:spcPts val="0"/>
              </a:spcAft>
              <a:buClr>
                <a:srgbClr val="0D266D"/>
              </a:buClr>
              <a:buSzPts val="1800"/>
              <a:buNone/>
            </a:pPr>
            <a:endParaRPr lang="fr-CA" sz="2000" dirty="0">
              <a:solidFill>
                <a:srgbClr val="0D266D"/>
              </a:solidFill>
            </a:endParaRPr>
          </a:p>
          <a:p>
            <a:pPr marL="0" lvl="0" indent="0" algn="just" rtl="0">
              <a:lnSpc>
                <a:spcPct val="90000"/>
              </a:lnSpc>
              <a:spcBef>
                <a:spcPts val="0"/>
              </a:spcBef>
              <a:spcAft>
                <a:spcPts val="0"/>
              </a:spcAft>
              <a:buClr>
                <a:srgbClr val="0D266D"/>
              </a:buClr>
              <a:buSzPts val="1800"/>
              <a:buNone/>
            </a:pPr>
            <a:r>
              <a:rPr lang="fr-CA" sz="2000" dirty="0">
                <a:solidFill>
                  <a:srgbClr val="0D266D"/>
                </a:solidFill>
              </a:rPr>
              <a:t>Parler d’alimentation en général n’est pas interdit pour un(e) kinésiologue, et ce, pourvu que l’information transmise soit valide d’un point de vue scientifique (Ordre professionnel des diététistes du Québec, 2019). Il faut aussi être prudent(e), puisque plusieurs paramètres (condition médicale, prise de médicaments, etc.) font en sorte qu’une information en matière d’alimentation, même exacte et donnée de bonne foi, peut être inadaptée pour une personne (Ordre professionnel des diététistes du Québec, 2019).</a:t>
            </a:r>
            <a:endParaRP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34"/>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Autres habitudes de vie</a:t>
            </a:r>
            <a:endParaRPr dirty="0"/>
          </a:p>
        </p:txBody>
      </p:sp>
      <p:sp>
        <p:nvSpPr>
          <p:cNvPr id="374" name="Google Shape;374;p34"/>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375" name="Google Shape;375;p34"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376" name="Google Shape;376;p34"/>
          <p:cNvSpPr txBox="1"/>
          <p:nvPr/>
        </p:nvSpPr>
        <p:spPr>
          <a:xfrm>
            <a:off x="572836" y="1798519"/>
            <a:ext cx="812491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2400" b="1" i="0" u="none" strike="noStrike" dirty="0">
                <a:solidFill>
                  <a:srgbClr val="0D266D"/>
                </a:solidFill>
                <a:latin typeface="Arial"/>
                <a:ea typeface="Arial"/>
                <a:cs typeface="Arial"/>
                <a:sym typeface="Arial"/>
              </a:rPr>
              <a:t>Prenez connaissance des informations suivantes :</a:t>
            </a:r>
            <a:endParaRPr sz="2400" b="1" dirty="0">
              <a:solidFill>
                <a:srgbClr val="0D266D"/>
              </a:solidFill>
              <a:latin typeface="Arial"/>
              <a:ea typeface="Arial"/>
              <a:cs typeface="Arial"/>
              <a:sym typeface="Arial"/>
            </a:endParaRPr>
          </a:p>
        </p:txBody>
      </p:sp>
      <p:sp>
        <p:nvSpPr>
          <p:cNvPr id="377" name="Google Shape;377;p34"/>
          <p:cNvSpPr txBox="1"/>
          <p:nvPr/>
        </p:nvSpPr>
        <p:spPr>
          <a:xfrm>
            <a:off x="572835" y="2320801"/>
            <a:ext cx="8285707" cy="355477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2000" b="1" i="0" u="none" strike="noStrike" dirty="0">
                <a:solidFill>
                  <a:srgbClr val="0D266D"/>
                </a:solidFill>
                <a:latin typeface="Arial"/>
                <a:ea typeface="Arial"/>
                <a:cs typeface="Arial"/>
                <a:sym typeface="Arial"/>
              </a:rPr>
              <a:t>Tabac :</a:t>
            </a:r>
            <a:endParaRPr sz="2000" dirty="0"/>
          </a:p>
          <a:p>
            <a:pPr marL="0" marR="0" lvl="0" indent="0" algn="l" rtl="0">
              <a:spcAft>
                <a:spcPts val="0"/>
              </a:spcAft>
              <a:buNone/>
            </a:pPr>
            <a:r>
              <a:rPr lang="fr-CA" sz="2000" b="0" i="0" u="none" strike="noStrike" dirty="0">
                <a:solidFill>
                  <a:srgbClr val="0D266D"/>
                </a:solidFill>
                <a:latin typeface="Arial"/>
                <a:ea typeface="Arial"/>
                <a:cs typeface="Arial"/>
                <a:sym typeface="Arial"/>
              </a:rPr>
              <a:t>A arrêté de fumer il y a 5 mois. Il trouve cela particulièrement difficile, puisque la cigarette l’aidait à se détendre. </a:t>
            </a:r>
            <a:endParaRPr sz="2000" dirty="0"/>
          </a:p>
          <a:p>
            <a:pPr marL="0" marR="0" lvl="0" indent="0" algn="l" rtl="0">
              <a:spcBef>
                <a:spcPts val="1800"/>
              </a:spcBef>
              <a:spcAft>
                <a:spcPts val="0"/>
              </a:spcAft>
              <a:buNone/>
            </a:pPr>
            <a:r>
              <a:rPr lang="fr-CA" sz="2000" b="1" i="0" u="none" strike="noStrike" dirty="0">
                <a:solidFill>
                  <a:srgbClr val="0D266D"/>
                </a:solidFill>
                <a:latin typeface="Arial"/>
                <a:ea typeface="Arial"/>
                <a:cs typeface="Arial"/>
                <a:sym typeface="Arial"/>
              </a:rPr>
              <a:t>Alcool :</a:t>
            </a:r>
            <a:endParaRPr sz="2000" dirty="0"/>
          </a:p>
          <a:p>
            <a:pPr marL="0" marR="0" lvl="0" indent="0" algn="l" rtl="0">
              <a:spcAft>
                <a:spcPts val="0"/>
              </a:spcAft>
              <a:buNone/>
            </a:pPr>
            <a:r>
              <a:rPr lang="fr-CA" sz="2000" dirty="0">
                <a:solidFill>
                  <a:srgbClr val="0D266D"/>
                </a:solidFill>
                <a:latin typeface="Arial"/>
                <a:ea typeface="Arial"/>
                <a:cs typeface="Arial"/>
                <a:sym typeface="Arial"/>
              </a:rPr>
              <a:t>1 à 2 bières (5 % d’alcool) par jour.</a:t>
            </a:r>
            <a:endParaRPr sz="2000" dirty="0"/>
          </a:p>
          <a:p>
            <a:pPr marL="0" marR="0" lvl="0" indent="0" algn="l" rtl="0">
              <a:spcBef>
                <a:spcPts val="1800"/>
              </a:spcBef>
              <a:spcAft>
                <a:spcPts val="0"/>
              </a:spcAft>
              <a:buNone/>
            </a:pPr>
            <a:r>
              <a:rPr lang="fr-CA" sz="2000" b="1" dirty="0">
                <a:solidFill>
                  <a:srgbClr val="0D266D"/>
                </a:solidFill>
                <a:latin typeface="Arial"/>
                <a:ea typeface="Arial"/>
                <a:cs typeface="Arial"/>
                <a:sym typeface="Arial"/>
              </a:rPr>
              <a:t>Drogues :</a:t>
            </a:r>
            <a:endParaRPr sz="2000" dirty="0"/>
          </a:p>
          <a:p>
            <a:pPr marL="0" marR="0" lvl="0" indent="0" algn="l" rtl="0">
              <a:spcAft>
                <a:spcPts val="0"/>
              </a:spcAft>
              <a:buNone/>
            </a:pPr>
            <a:r>
              <a:rPr lang="fr-CA" sz="2000" dirty="0">
                <a:solidFill>
                  <a:srgbClr val="0D266D"/>
                </a:solidFill>
                <a:latin typeface="Arial"/>
                <a:ea typeface="Arial"/>
                <a:cs typeface="Arial"/>
                <a:sym typeface="Arial"/>
              </a:rPr>
              <a:t>Ne consomme pas de drogues. </a:t>
            </a:r>
            <a:endParaRPr sz="2000" dirty="0"/>
          </a:p>
          <a:p>
            <a:pPr marL="0" marR="0" lvl="0" indent="0" algn="l" rtl="0">
              <a:spcBef>
                <a:spcPts val="1800"/>
              </a:spcBef>
              <a:spcAft>
                <a:spcPts val="0"/>
              </a:spcAft>
              <a:buNone/>
            </a:pPr>
            <a:r>
              <a:rPr lang="fr-CA" sz="2000" b="1" dirty="0">
                <a:solidFill>
                  <a:srgbClr val="0D266D"/>
                </a:solidFill>
                <a:latin typeface="Arial"/>
                <a:ea typeface="Arial"/>
                <a:cs typeface="Arial"/>
                <a:sym typeface="Arial"/>
              </a:rPr>
              <a:t>Stress :</a:t>
            </a:r>
            <a:endParaRPr sz="2000" b="1" dirty="0">
              <a:solidFill>
                <a:srgbClr val="0D266D"/>
              </a:solidFill>
              <a:latin typeface="Arial"/>
              <a:ea typeface="Arial"/>
              <a:cs typeface="Arial"/>
              <a:sym typeface="Arial"/>
            </a:endParaRPr>
          </a:p>
          <a:p>
            <a:pPr marL="0" marR="0" lvl="0" indent="0" algn="l" rtl="0">
              <a:spcAft>
                <a:spcPts val="0"/>
              </a:spcAft>
              <a:buNone/>
            </a:pPr>
            <a:r>
              <a:rPr lang="fr-CA" sz="2000" b="0" dirty="0">
                <a:solidFill>
                  <a:srgbClr val="0D266D"/>
                </a:solidFill>
                <a:latin typeface="Arial"/>
                <a:ea typeface="Arial"/>
                <a:cs typeface="Arial"/>
                <a:sym typeface="Arial"/>
              </a:rPr>
              <a:t>Estime avoir un niveau de stress à 2/10.</a:t>
            </a:r>
            <a:endParaRPr sz="2000" dirty="0">
              <a:solidFill>
                <a:srgbClr val="0D266D"/>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35"/>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384" name="Google Shape;384;p35"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385" name="Google Shape;385;p35"/>
          <p:cNvSpPr txBox="1"/>
          <p:nvPr/>
        </p:nvSpPr>
        <p:spPr>
          <a:xfrm>
            <a:off x="511398" y="1575088"/>
            <a:ext cx="8121203" cy="455505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2000" b="1" i="0" u="none" strike="noStrike" dirty="0">
                <a:solidFill>
                  <a:srgbClr val="0D266D"/>
                </a:solidFill>
                <a:latin typeface="Arial"/>
                <a:ea typeface="Arial"/>
                <a:cs typeface="Arial"/>
                <a:sym typeface="Arial"/>
              </a:rPr>
              <a:t>Occupation : </a:t>
            </a:r>
            <a:endParaRPr sz="2000" dirty="0"/>
          </a:p>
          <a:p>
            <a:pPr marL="0" marR="0" lvl="0" indent="0" algn="l" rtl="0">
              <a:spcBef>
                <a:spcPts val="1200"/>
              </a:spcBef>
              <a:spcAft>
                <a:spcPts val="0"/>
              </a:spcAft>
              <a:buNone/>
            </a:pPr>
            <a:r>
              <a:rPr lang="fr-CA" sz="2000" b="0" i="0" u="none" strike="noStrike" dirty="0">
                <a:solidFill>
                  <a:srgbClr val="0D266D"/>
                </a:solidFill>
                <a:latin typeface="Arial"/>
                <a:ea typeface="Arial"/>
                <a:cs typeface="Arial"/>
                <a:sym typeface="Arial"/>
              </a:rPr>
              <a:t>Technicien en administration dans un bureau.</a:t>
            </a:r>
            <a:endParaRPr sz="2000" b="1" i="0" u="none" strike="noStrike" dirty="0">
              <a:solidFill>
                <a:srgbClr val="0D266D"/>
              </a:solidFill>
              <a:latin typeface="Arial"/>
              <a:ea typeface="Arial"/>
              <a:cs typeface="Arial"/>
              <a:sym typeface="Arial"/>
            </a:endParaRPr>
          </a:p>
          <a:p>
            <a:pPr marL="0" marR="0" lvl="0" indent="0" algn="l" rtl="0">
              <a:spcBef>
                <a:spcPts val="1200"/>
              </a:spcBef>
              <a:spcAft>
                <a:spcPts val="0"/>
              </a:spcAft>
              <a:buNone/>
            </a:pPr>
            <a:r>
              <a:rPr lang="fr-CA" sz="2000" b="1" i="0" u="none" strike="noStrike" dirty="0">
                <a:solidFill>
                  <a:srgbClr val="0D266D"/>
                </a:solidFill>
                <a:latin typeface="Arial"/>
                <a:ea typeface="Arial"/>
                <a:cs typeface="Arial"/>
                <a:sym typeface="Arial"/>
              </a:rPr>
              <a:t>Sédentarité :  </a:t>
            </a:r>
            <a:endParaRPr sz="2000" dirty="0"/>
          </a:p>
          <a:p>
            <a:pPr marL="0" marR="0" lvl="0" indent="0" algn="l" rtl="0">
              <a:spcBef>
                <a:spcPts val="1200"/>
              </a:spcBef>
              <a:spcAft>
                <a:spcPts val="0"/>
              </a:spcAft>
              <a:buNone/>
            </a:pPr>
            <a:r>
              <a:rPr lang="fr-CA" sz="2000" dirty="0">
                <a:solidFill>
                  <a:srgbClr val="0D266D"/>
                </a:solidFill>
                <a:latin typeface="Arial"/>
                <a:ea typeface="Arial"/>
                <a:cs typeface="Arial"/>
                <a:sym typeface="Arial"/>
              </a:rPr>
              <a:t>Estime passer de 10 à 11 heures par jour en position assise ou allongée (7 heures assis au travail et 3 à 4 heures d’écran le soir).</a:t>
            </a:r>
            <a:endParaRPr sz="2000" dirty="0"/>
          </a:p>
          <a:p>
            <a:pPr marL="0" marR="0" lvl="0" indent="0" algn="l" rtl="0">
              <a:spcBef>
                <a:spcPts val="1200"/>
              </a:spcBef>
              <a:spcAft>
                <a:spcPts val="0"/>
              </a:spcAft>
              <a:buNone/>
            </a:pPr>
            <a:r>
              <a:rPr lang="fr-CA" sz="2000" b="1" i="0" u="none" strike="noStrike" dirty="0">
                <a:solidFill>
                  <a:srgbClr val="0D266D"/>
                </a:solidFill>
                <a:latin typeface="Arial"/>
                <a:ea typeface="Arial"/>
                <a:cs typeface="Arial"/>
                <a:sym typeface="Arial"/>
              </a:rPr>
              <a:t>Activité physique :</a:t>
            </a:r>
            <a:endParaRPr sz="2000" dirty="0"/>
          </a:p>
          <a:p>
            <a:pPr marL="0" marR="0" lvl="0" indent="0" algn="l" rtl="0">
              <a:spcBef>
                <a:spcPts val="1200"/>
              </a:spcBef>
              <a:spcAft>
                <a:spcPts val="0"/>
              </a:spcAft>
              <a:buNone/>
            </a:pPr>
            <a:r>
              <a:rPr lang="fr-CA" sz="2000" dirty="0">
                <a:solidFill>
                  <a:srgbClr val="0D266D"/>
                </a:solidFill>
                <a:latin typeface="Arial"/>
                <a:ea typeface="Arial"/>
                <a:cs typeface="Arial"/>
                <a:sym typeface="Arial"/>
              </a:rPr>
              <a:t>Marche, 5 fois/semaine pendant 15 minutes à une intensité de 10 à 11/20.</a:t>
            </a:r>
            <a:endParaRPr sz="2000" b="0" dirty="0">
              <a:solidFill>
                <a:srgbClr val="0D266D"/>
              </a:solidFill>
              <a:latin typeface="Arial"/>
              <a:ea typeface="Arial"/>
              <a:cs typeface="Arial"/>
              <a:sym typeface="Arial"/>
            </a:endParaRPr>
          </a:p>
          <a:p>
            <a:pPr marL="0" marR="0" lvl="0" indent="0" algn="l" rtl="0">
              <a:spcBef>
                <a:spcPts val="1200"/>
              </a:spcBef>
              <a:spcAft>
                <a:spcPts val="0"/>
              </a:spcAft>
              <a:buNone/>
            </a:pPr>
            <a:r>
              <a:rPr lang="fr-CA" sz="2000" b="1" dirty="0">
                <a:solidFill>
                  <a:srgbClr val="0D266D"/>
                </a:solidFill>
                <a:latin typeface="Arial"/>
                <a:ea typeface="Arial"/>
                <a:cs typeface="Arial"/>
                <a:sym typeface="Arial"/>
              </a:rPr>
              <a:t>Sommeil :</a:t>
            </a:r>
            <a:endParaRPr sz="2000" dirty="0"/>
          </a:p>
          <a:p>
            <a:pPr marL="0" marR="0" lvl="0" indent="0" algn="l" rtl="0">
              <a:spcBef>
                <a:spcPts val="1200"/>
              </a:spcBef>
              <a:spcAft>
                <a:spcPts val="0"/>
              </a:spcAft>
              <a:buNone/>
            </a:pPr>
            <a:r>
              <a:rPr lang="fr-CA" sz="2000" b="0" dirty="0">
                <a:solidFill>
                  <a:srgbClr val="0D266D"/>
                </a:solidFill>
                <a:latin typeface="Arial"/>
                <a:ea typeface="Arial"/>
                <a:cs typeface="Arial"/>
                <a:sym typeface="Arial"/>
              </a:rPr>
              <a:t>Estime dormir de 7 à 8 heures par nuit. Mentionne avoir un sommeil de bonne qualité et se réveiller en forme le matin.</a:t>
            </a:r>
            <a:endParaRPr sz="2000" dirty="0"/>
          </a:p>
        </p:txBody>
      </p:sp>
      <p:sp>
        <p:nvSpPr>
          <p:cNvPr id="386" name="Google Shape;386;p35"/>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Autres habitudes de vie</a:t>
            </a:r>
            <a:endParaRP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36"/>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393" name="Google Shape;393;p36"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394" name="Google Shape;394;p36"/>
          <p:cNvSpPr txBox="1"/>
          <p:nvPr/>
        </p:nvSpPr>
        <p:spPr>
          <a:xfrm>
            <a:off x="397911" y="1505235"/>
            <a:ext cx="8348177" cy="26160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2400" b="1" i="0" u="none" strike="noStrike" dirty="0">
                <a:solidFill>
                  <a:srgbClr val="0D266D"/>
                </a:solidFill>
                <a:latin typeface="Arial"/>
                <a:ea typeface="Arial"/>
                <a:cs typeface="Arial"/>
                <a:sym typeface="Arial"/>
              </a:rPr>
              <a:t>Indiquez les habitudes de vie pour lesquelles il y aurait un besoin d’intervention dans un contexte d’hypertension artérielle. </a:t>
            </a:r>
            <a:endParaRPr sz="2400" b="1" dirty="0">
              <a:solidFill>
                <a:srgbClr val="0D266D"/>
              </a:solidFill>
              <a:latin typeface="Arial"/>
              <a:ea typeface="Arial"/>
              <a:cs typeface="Arial"/>
              <a:sym typeface="Arial"/>
            </a:endParaRPr>
          </a:p>
          <a:p>
            <a:pPr marL="0" marR="0" lvl="0" indent="0" algn="l" rtl="0">
              <a:spcBef>
                <a:spcPts val="1200"/>
              </a:spcBef>
              <a:spcAft>
                <a:spcPts val="0"/>
              </a:spcAft>
              <a:buNone/>
            </a:pPr>
            <a:endParaRPr sz="2400" b="1" i="0" u="none" strike="noStrike" dirty="0">
              <a:solidFill>
                <a:srgbClr val="0D266D"/>
              </a:solidFill>
              <a:latin typeface="Arial"/>
              <a:ea typeface="Arial"/>
              <a:cs typeface="Arial"/>
              <a:sym typeface="Arial"/>
            </a:endParaRPr>
          </a:p>
          <a:p>
            <a:pPr marL="0" marR="0" lvl="0" indent="0" algn="l" rtl="0">
              <a:spcBef>
                <a:spcPts val="1200"/>
              </a:spcBef>
              <a:spcAft>
                <a:spcPts val="0"/>
              </a:spcAft>
              <a:buNone/>
            </a:pPr>
            <a:br>
              <a:rPr lang="fr-CA" sz="2400" b="1" dirty="0">
                <a:solidFill>
                  <a:srgbClr val="0D266D"/>
                </a:solidFill>
                <a:latin typeface="Arial"/>
                <a:ea typeface="Arial"/>
                <a:cs typeface="Arial"/>
                <a:sym typeface="Arial"/>
              </a:rPr>
            </a:br>
            <a:endParaRPr sz="2400" b="1" dirty="0">
              <a:solidFill>
                <a:srgbClr val="0D266D"/>
              </a:solidFill>
              <a:latin typeface="Arial"/>
              <a:ea typeface="Arial"/>
              <a:cs typeface="Arial"/>
              <a:sym typeface="Arial"/>
            </a:endParaRPr>
          </a:p>
        </p:txBody>
      </p:sp>
      <p:sp>
        <p:nvSpPr>
          <p:cNvPr id="395" name="Google Shape;395;p36"/>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Autres habitudes de vie</a:t>
            </a:r>
            <a:endParaRPr dirty="0"/>
          </a:p>
        </p:txBody>
      </p:sp>
      <p:sp>
        <p:nvSpPr>
          <p:cNvPr id="396" name="Google Shape;396;p36"/>
          <p:cNvSpPr/>
          <p:nvPr/>
        </p:nvSpPr>
        <p:spPr>
          <a:xfrm>
            <a:off x="466186" y="2773346"/>
            <a:ext cx="4753599" cy="3293767"/>
          </a:xfrm>
          <a:prstGeom prst="round2DiagRect">
            <a:avLst>
              <a:gd name="adj1" fmla="val 16667"/>
              <a:gd name="adj2" fmla="val 0"/>
            </a:avLst>
          </a:prstGeom>
          <a:solidFill>
            <a:srgbClr val="CAE7F5"/>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97" name="Google Shape;397;p36"/>
          <p:cNvSpPr txBox="1"/>
          <p:nvPr/>
        </p:nvSpPr>
        <p:spPr>
          <a:xfrm>
            <a:off x="580298" y="3014010"/>
            <a:ext cx="4639487" cy="43088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2200" b="1" i="0" u="none" strike="noStrike" dirty="0">
                <a:solidFill>
                  <a:srgbClr val="0D266D"/>
                </a:solidFill>
                <a:latin typeface="Arial"/>
                <a:ea typeface="Arial"/>
                <a:cs typeface="Arial"/>
                <a:sym typeface="Arial"/>
              </a:rPr>
              <a:t>Habitudes de vie sélectionnées</a:t>
            </a:r>
            <a:endParaRPr sz="2200" b="1" dirty="0">
              <a:solidFill>
                <a:srgbClr val="0D266D"/>
              </a:solidFill>
              <a:latin typeface="Arial"/>
              <a:ea typeface="Arial"/>
              <a:cs typeface="Arial"/>
              <a:sym typeface="Arial"/>
            </a:endParaRPr>
          </a:p>
        </p:txBody>
      </p:sp>
      <p:sp>
        <p:nvSpPr>
          <p:cNvPr id="398" name="Google Shape;398;p36"/>
          <p:cNvSpPr txBox="1"/>
          <p:nvPr/>
        </p:nvSpPr>
        <p:spPr>
          <a:xfrm>
            <a:off x="1313205" y="3620723"/>
            <a:ext cx="97155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800" b="1" i="0" u="none" strike="noStrike">
                <a:solidFill>
                  <a:srgbClr val="0D266D"/>
                </a:solidFill>
                <a:latin typeface="Arial"/>
                <a:ea typeface="Arial"/>
                <a:cs typeface="Arial"/>
                <a:sym typeface="Arial"/>
              </a:rPr>
              <a:t>Tabac</a:t>
            </a:r>
            <a:endParaRPr/>
          </a:p>
        </p:txBody>
      </p:sp>
      <p:sp>
        <p:nvSpPr>
          <p:cNvPr id="399" name="Google Shape;399;p36"/>
          <p:cNvSpPr txBox="1"/>
          <p:nvPr/>
        </p:nvSpPr>
        <p:spPr>
          <a:xfrm>
            <a:off x="3325255" y="3620723"/>
            <a:ext cx="97155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800" b="1" i="0" u="none" strike="noStrike">
                <a:solidFill>
                  <a:srgbClr val="0D266D"/>
                </a:solidFill>
                <a:latin typeface="Arial"/>
                <a:ea typeface="Arial"/>
                <a:cs typeface="Arial"/>
                <a:sym typeface="Arial"/>
              </a:rPr>
              <a:t>Alcool</a:t>
            </a:r>
            <a:endParaRPr/>
          </a:p>
        </p:txBody>
      </p:sp>
      <p:sp>
        <p:nvSpPr>
          <p:cNvPr id="400" name="Google Shape;400;p36"/>
          <p:cNvSpPr txBox="1"/>
          <p:nvPr/>
        </p:nvSpPr>
        <p:spPr>
          <a:xfrm>
            <a:off x="5518725" y="3876499"/>
            <a:ext cx="1227614"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800" b="1" i="0" u="none" strike="noStrike">
                <a:solidFill>
                  <a:srgbClr val="0D266D"/>
                </a:solidFill>
                <a:latin typeface="Arial"/>
                <a:ea typeface="Arial"/>
                <a:cs typeface="Arial"/>
                <a:sym typeface="Arial"/>
              </a:rPr>
              <a:t>Drogues</a:t>
            </a:r>
            <a:endParaRPr/>
          </a:p>
        </p:txBody>
      </p:sp>
      <p:sp>
        <p:nvSpPr>
          <p:cNvPr id="401" name="Google Shape;401;p36"/>
          <p:cNvSpPr txBox="1"/>
          <p:nvPr/>
        </p:nvSpPr>
        <p:spPr>
          <a:xfrm>
            <a:off x="5646757" y="3278394"/>
            <a:ext cx="97155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800" b="1" i="0" u="none" strike="noStrike">
                <a:solidFill>
                  <a:srgbClr val="0D266D"/>
                </a:solidFill>
                <a:latin typeface="Arial"/>
                <a:ea typeface="Arial"/>
                <a:cs typeface="Arial"/>
                <a:sym typeface="Arial"/>
              </a:rPr>
              <a:t>Stress</a:t>
            </a:r>
            <a:endParaRPr/>
          </a:p>
        </p:txBody>
      </p:sp>
      <p:sp>
        <p:nvSpPr>
          <p:cNvPr id="402" name="Google Shape;402;p36"/>
          <p:cNvSpPr txBox="1"/>
          <p:nvPr/>
        </p:nvSpPr>
        <p:spPr>
          <a:xfrm>
            <a:off x="3097625" y="4357575"/>
            <a:ext cx="15675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800" b="1" i="0" u="none" strike="noStrike">
                <a:solidFill>
                  <a:srgbClr val="0D266D"/>
                </a:solidFill>
                <a:latin typeface="Arial"/>
                <a:ea typeface="Arial"/>
                <a:cs typeface="Arial"/>
                <a:sym typeface="Arial"/>
              </a:rPr>
              <a:t>Sédentarité</a:t>
            </a:r>
            <a:endParaRPr/>
          </a:p>
        </p:txBody>
      </p:sp>
      <p:sp>
        <p:nvSpPr>
          <p:cNvPr id="403" name="Google Shape;403;p36"/>
          <p:cNvSpPr txBox="1"/>
          <p:nvPr/>
        </p:nvSpPr>
        <p:spPr>
          <a:xfrm>
            <a:off x="931691" y="4357569"/>
            <a:ext cx="1734578"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800" b="1" i="0" u="none" strike="noStrike">
                <a:solidFill>
                  <a:srgbClr val="0D266D"/>
                </a:solidFill>
                <a:latin typeface="Arial"/>
                <a:ea typeface="Arial"/>
                <a:cs typeface="Arial"/>
                <a:sym typeface="Arial"/>
              </a:rPr>
              <a:t>Activité physique</a:t>
            </a:r>
            <a:endParaRPr/>
          </a:p>
        </p:txBody>
      </p:sp>
      <p:sp>
        <p:nvSpPr>
          <p:cNvPr id="404" name="Google Shape;404;p36"/>
          <p:cNvSpPr txBox="1"/>
          <p:nvPr/>
        </p:nvSpPr>
        <p:spPr>
          <a:xfrm>
            <a:off x="5396786" y="4553579"/>
            <a:ext cx="1471493"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1800" b="1" i="0" u="none" strike="noStrike">
                <a:solidFill>
                  <a:srgbClr val="0D266D"/>
                </a:solidFill>
                <a:latin typeface="Arial"/>
                <a:ea typeface="Arial"/>
                <a:cs typeface="Arial"/>
                <a:sym typeface="Arial"/>
              </a:rPr>
              <a:t>Sommeil</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10" name="Google Shape;410;p37"/>
          <p:cNvSpPr txBox="1">
            <a:spLocks noGrp="1"/>
          </p:cNvSpPr>
          <p:nvPr>
            <p:ph type="body" idx="1"/>
          </p:nvPr>
        </p:nvSpPr>
        <p:spPr>
          <a:xfrm>
            <a:off x="337388" y="1387224"/>
            <a:ext cx="8423927" cy="4555200"/>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1400" dirty="0">
                <a:solidFill>
                  <a:srgbClr val="0D266D"/>
                </a:solidFill>
              </a:rPr>
              <a:t>La modification des habitudes de vie constitue la pierre angulaire du traitement de l’hypertension artérielle.</a:t>
            </a:r>
            <a:endParaRPr sz="1400" dirty="0"/>
          </a:p>
          <a:p>
            <a:pPr marL="0" lvl="0" indent="0" algn="just" rtl="0">
              <a:lnSpc>
                <a:spcPct val="90000"/>
              </a:lnSpc>
              <a:spcBef>
                <a:spcPts val="0"/>
              </a:spcBef>
              <a:spcAft>
                <a:spcPts val="0"/>
              </a:spcAft>
              <a:buClr>
                <a:schemeClr val="dk1"/>
              </a:buClr>
              <a:buSzPts val="1800"/>
              <a:buNone/>
            </a:pPr>
            <a:endParaRPr sz="1400" dirty="0">
              <a:solidFill>
                <a:srgbClr val="0D266D"/>
              </a:solidFill>
            </a:endParaRPr>
          </a:p>
          <a:p>
            <a:pPr marL="0" lvl="0" indent="0" algn="just" rtl="0">
              <a:lnSpc>
                <a:spcPct val="90000"/>
              </a:lnSpc>
              <a:spcBef>
                <a:spcPts val="0"/>
              </a:spcBef>
              <a:spcAft>
                <a:spcPts val="0"/>
              </a:spcAft>
              <a:buClr>
                <a:srgbClr val="0D266D"/>
              </a:buClr>
              <a:buSzPts val="1800"/>
              <a:buNone/>
            </a:pPr>
            <a:r>
              <a:rPr lang="fr-CA" sz="1400" dirty="0">
                <a:solidFill>
                  <a:srgbClr val="0D266D"/>
                </a:solidFill>
              </a:rPr>
              <a:t>Le tabagisme représente l’un des principaux facteurs de risque de l’hypertension artérielle. C’est aussi le premier facteur de risque de la maladie cardiovasculaire. Puisque monsieur Paquet a arrêté de fumer récemment (moins de 6 mois) et qu’il trouve cela difficile, il faudra l’accompagner afin qu’il maintienne ce changement.</a:t>
            </a:r>
            <a:endParaRPr sz="1400" dirty="0"/>
          </a:p>
          <a:p>
            <a:pPr marL="0" lvl="0" indent="0" algn="just" rtl="0">
              <a:lnSpc>
                <a:spcPct val="90000"/>
              </a:lnSpc>
              <a:spcBef>
                <a:spcPts val="0"/>
              </a:spcBef>
              <a:spcAft>
                <a:spcPts val="0"/>
              </a:spcAft>
              <a:buClr>
                <a:schemeClr val="dk1"/>
              </a:buClr>
              <a:buSzPts val="1800"/>
              <a:buNone/>
            </a:pPr>
            <a:endParaRPr sz="1400" dirty="0">
              <a:solidFill>
                <a:srgbClr val="0D266D"/>
              </a:solidFill>
            </a:endParaRPr>
          </a:p>
          <a:p>
            <a:pPr marL="0" lvl="0" indent="0" algn="just" rtl="0">
              <a:lnSpc>
                <a:spcPct val="90000"/>
              </a:lnSpc>
              <a:spcBef>
                <a:spcPts val="0"/>
              </a:spcBef>
              <a:spcAft>
                <a:spcPts val="0"/>
              </a:spcAft>
              <a:buClr>
                <a:srgbClr val="0D266D"/>
              </a:buClr>
              <a:buSzPts val="1800"/>
              <a:buNone/>
            </a:pPr>
            <a:r>
              <a:rPr lang="fr-CA" sz="1400" dirty="0">
                <a:solidFill>
                  <a:srgbClr val="0D266D"/>
                </a:solidFill>
              </a:rPr>
              <a:t>L’alcool représente aussi un facteur de risque de l’hypertension artérielle. Il existe un continuum de risque associé à la consommation hebdomadaire d’alcool. Un à 2 verres standards ou moins par semaine est associé à un risque faible et permet généralement d’éviter les effets négatifs de l’alcool. Une consommation de 7 verres ou plus par semaine augmente de façon importante le risque de maladies cardiovasculaires. Nous pourrions donc travailler avec monsieur Paquet afin que ce dernier puisse réduire sa consommation hebdomadaire d’alcool.</a:t>
            </a:r>
            <a:endParaRPr sz="1400" dirty="0"/>
          </a:p>
          <a:p>
            <a:pPr marL="0" lvl="0" indent="0" algn="just" rtl="0">
              <a:lnSpc>
                <a:spcPct val="90000"/>
              </a:lnSpc>
              <a:spcBef>
                <a:spcPts val="0"/>
              </a:spcBef>
              <a:spcAft>
                <a:spcPts val="0"/>
              </a:spcAft>
              <a:buClr>
                <a:schemeClr val="dk1"/>
              </a:buClr>
              <a:buSzPts val="1800"/>
              <a:buNone/>
            </a:pPr>
            <a:endParaRPr sz="1400" dirty="0">
              <a:solidFill>
                <a:srgbClr val="0D266D"/>
              </a:solidFill>
            </a:endParaRPr>
          </a:p>
          <a:p>
            <a:pPr marL="0" lvl="0" indent="0" algn="just" rtl="0">
              <a:lnSpc>
                <a:spcPct val="90000"/>
              </a:lnSpc>
              <a:spcBef>
                <a:spcPts val="0"/>
              </a:spcBef>
              <a:spcAft>
                <a:spcPts val="0"/>
              </a:spcAft>
              <a:buClr>
                <a:srgbClr val="0D266D"/>
              </a:buClr>
              <a:buSzPts val="1800"/>
              <a:buNone/>
            </a:pPr>
            <a:r>
              <a:rPr lang="fr-CA" sz="1400" dirty="0">
                <a:solidFill>
                  <a:srgbClr val="0D266D"/>
                </a:solidFill>
              </a:rPr>
              <a:t>La sédentarité est aussi un facteur de risque pour l’hypertension artérielle. Il est recommandé d’avoir un maximum de 8 heures de sédentarité par jour, ce qui inclut un maximum de 3 heures de temps de loisir devant un écran et une interruption aussi fréquente que possible des longues périodes en position assise. En collaboration avec monsieur Paquet, nous pourrions mettre en place un plan d’intervention afin de réduire ses comportements sédentaires. </a:t>
            </a:r>
            <a:endParaRPr sz="1400" dirty="0"/>
          </a:p>
          <a:p>
            <a:pPr marL="0" lvl="0" indent="0" algn="just" rtl="0">
              <a:lnSpc>
                <a:spcPct val="90000"/>
              </a:lnSpc>
              <a:spcBef>
                <a:spcPts val="0"/>
              </a:spcBef>
              <a:spcAft>
                <a:spcPts val="0"/>
              </a:spcAft>
              <a:buClr>
                <a:schemeClr val="dk1"/>
              </a:buClr>
              <a:buSzPts val="1800"/>
              <a:buNone/>
            </a:pPr>
            <a:endParaRPr sz="1400" dirty="0">
              <a:solidFill>
                <a:srgbClr val="0D266D"/>
              </a:solidFill>
            </a:endParaRPr>
          </a:p>
          <a:p>
            <a:pPr marL="0" lvl="0" indent="0" algn="just" rtl="0">
              <a:lnSpc>
                <a:spcPct val="90000"/>
              </a:lnSpc>
              <a:spcBef>
                <a:spcPts val="0"/>
              </a:spcBef>
              <a:spcAft>
                <a:spcPts val="0"/>
              </a:spcAft>
              <a:buClr>
                <a:srgbClr val="0D266D"/>
              </a:buClr>
              <a:buSzPts val="1800"/>
              <a:buNone/>
            </a:pPr>
            <a:r>
              <a:rPr lang="fr-CA" sz="1400" dirty="0">
                <a:solidFill>
                  <a:srgbClr val="0D266D"/>
                </a:solidFill>
              </a:rPr>
              <a:t>Nous pouvons aussi constater que monsieur Paquet n’atteint pas les recommandations canadiennes en matière d’activité physique, soit 150 minutes d’activités physiques d’intensité moyenne à élevée par semaine. En réduisant son niveau de sédentarité et en augmentant son niveau d’activité physique, nous pourrons optimiser la prise en charge de monsieur Paquet.</a:t>
            </a:r>
            <a:endParaRPr sz="1400" dirty="0"/>
          </a:p>
          <a:p>
            <a:pPr marL="0" lvl="0" indent="0" algn="just" rtl="0">
              <a:lnSpc>
                <a:spcPct val="90000"/>
              </a:lnSpc>
              <a:spcBef>
                <a:spcPts val="0"/>
              </a:spcBef>
              <a:spcAft>
                <a:spcPts val="0"/>
              </a:spcAft>
              <a:buClr>
                <a:schemeClr val="dk1"/>
              </a:buClr>
              <a:buSzPts val="1800"/>
              <a:buNone/>
            </a:pPr>
            <a:endParaRPr sz="1400" dirty="0">
              <a:solidFill>
                <a:srgbClr val="0D266D"/>
              </a:solidFill>
            </a:endParaRPr>
          </a:p>
          <a:p>
            <a:pPr marL="0" lvl="0" indent="0" algn="just" rtl="0">
              <a:lnSpc>
                <a:spcPct val="90000"/>
              </a:lnSpc>
              <a:spcBef>
                <a:spcPts val="0"/>
              </a:spcBef>
              <a:spcAft>
                <a:spcPts val="0"/>
              </a:spcAft>
              <a:buClr>
                <a:srgbClr val="0D266D"/>
              </a:buClr>
              <a:buSzPts val="1800"/>
              <a:buNone/>
            </a:pPr>
            <a:r>
              <a:rPr lang="fr-CA" sz="1400" dirty="0">
                <a:solidFill>
                  <a:srgbClr val="0D266D"/>
                </a:solidFill>
              </a:rPr>
              <a:t>Ces changements d’habitudes de vie auront aussi des effets positifs sur l’hypercholestérolémie.</a:t>
            </a:r>
            <a:endParaRPr sz="1400" dirty="0"/>
          </a:p>
          <a:p>
            <a:pPr marL="0" lvl="0" indent="0" algn="just" rtl="0">
              <a:lnSpc>
                <a:spcPct val="90000"/>
              </a:lnSpc>
              <a:spcBef>
                <a:spcPts val="0"/>
              </a:spcBef>
              <a:spcAft>
                <a:spcPts val="0"/>
              </a:spcAft>
              <a:buClr>
                <a:schemeClr val="dk1"/>
              </a:buClr>
              <a:buSzPts val="1800"/>
              <a:buNone/>
            </a:pPr>
            <a:endParaRPr sz="1400" dirty="0">
              <a:solidFill>
                <a:srgbClr val="0D266D"/>
              </a:solidFill>
            </a:endParaRPr>
          </a:p>
          <a:p>
            <a:pPr marL="0" lvl="0" indent="0" algn="just" rtl="0">
              <a:lnSpc>
                <a:spcPct val="90000"/>
              </a:lnSpc>
              <a:spcBef>
                <a:spcPts val="0"/>
              </a:spcBef>
              <a:spcAft>
                <a:spcPts val="0"/>
              </a:spcAft>
              <a:buClr>
                <a:schemeClr val="dk1"/>
              </a:buClr>
              <a:buSzPts val="1800"/>
              <a:buNone/>
            </a:pPr>
            <a:endParaRPr sz="1400" dirty="0">
              <a:solidFill>
                <a:srgbClr val="0D266D"/>
              </a:solidFill>
            </a:endParaRPr>
          </a:p>
          <a:p>
            <a:pPr marL="0" lvl="0" indent="0" algn="just" rtl="0">
              <a:lnSpc>
                <a:spcPct val="90000"/>
              </a:lnSpc>
              <a:spcBef>
                <a:spcPts val="0"/>
              </a:spcBef>
              <a:spcAft>
                <a:spcPts val="0"/>
              </a:spcAft>
              <a:buClr>
                <a:schemeClr val="dk1"/>
              </a:buClr>
              <a:buSzPts val="1800"/>
              <a:buNone/>
            </a:pPr>
            <a:endParaRPr sz="1400" dirty="0">
              <a:solidFill>
                <a:srgbClr val="0D266D"/>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603">
          <a:extLst>
            <a:ext uri="{FF2B5EF4-FFF2-40B4-BE49-F238E27FC236}">
              <a16:creationId xmlns:a16="http://schemas.microsoft.com/office/drawing/2014/main" id="{E5BDC93F-BB5B-BDA7-029C-EBF202A4838A}"/>
            </a:ext>
          </a:extLst>
        </p:cNvPr>
        <p:cNvGrpSpPr/>
        <p:nvPr/>
      </p:nvGrpSpPr>
      <p:grpSpPr>
        <a:xfrm>
          <a:off x="0" y="0"/>
          <a:ext cx="0" cy="0"/>
          <a:chOff x="0" y="0"/>
          <a:chExt cx="0" cy="0"/>
        </a:xfrm>
      </p:grpSpPr>
      <p:sp>
        <p:nvSpPr>
          <p:cNvPr id="604" name="Google Shape;604;p63">
            <a:extLst>
              <a:ext uri="{FF2B5EF4-FFF2-40B4-BE49-F238E27FC236}">
                <a16:creationId xmlns:a16="http://schemas.microsoft.com/office/drawing/2014/main" id="{6AF26179-4E17-4F05-BD2A-951293084C40}"/>
              </a:ext>
            </a:extLst>
          </p:cNvPr>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Références</a:t>
            </a:r>
            <a:endParaRPr dirty="0"/>
          </a:p>
        </p:txBody>
      </p:sp>
      <p:sp>
        <p:nvSpPr>
          <p:cNvPr id="605" name="Google Shape;605;p63">
            <a:extLst>
              <a:ext uri="{FF2B5EF4-FFF2-40B4-BE49-F238E27FC236}">
                <a16:creationId xmlns:a16="http://schemas.microsoft.com/office/drawing/2014/main" id="{6D702F81-0327-D5FF-C86C-E8A8052F012F}"/>
              </a:ext>
            </a:extLst>
          </p:cNvPr>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606" name="Google Shape;606;p63" descr="Cœur avec battements avec un remplissage uni">
            <a:extLst>
              <a:ext uri="{FF2B5EF4-FFF2-40B4-BE49-F238E27FC236}">
                <a16:creationId xmlns:a16="http://schemas.microsoft.com/office/drawing/2014/main" id="{5F801748-8B5B-F66D-EE21-9AEB7D0B222A}"/>
              </a:ext>
            </a:extLst>
          </p:cNvPr>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2" name="Google Shape;607;p63">
            <a:extLst>
              <a:ext uri="{FF2B5EF4-FFF2-40B4-BE49-F238E27FC236}">
                <a16:creationId xmlns:a16="http://schemas.microsoft.com/office/drawing/2014/main" id="{0FA0E149-2D56-EE21-43EF-19FE2CBDB3C1}"/>
              </a:ext>
            </a:extLst>
          </p:cNvPr>
          <p:cNvSpPr txBox="1"/>
          <p:nvPr/>
        </p:nvSpPr>
        <p:spPr>
          <a:xfrm>
            <a:off x="246761" y="1485387"/>
            <a:ext cx="8670418" cy="4374225"/>
          </a:xfrm>
          <a:prstGeom prst="rect">
            <a:avLst/>
          </a:prstGeom>
          <a:noFill/>
          <a:ln>
            <a:noFill/>
          </a:ln>
        </p:spPr>
        <p:txBody>
          <a:bodyPr spcFirstLastPara="1" wrap="square" lIns="91425" tIns="91425" rIns="91425" bIns="91425" anchor="t" anchorCtr="0">
            <a:noAutofit/>
          </a:bodyPr>
          <a:lstStyle/>
          <a:p>
            <a:pPr marL="355600" indent="-355600"/>
            <a:r>
              <a:rPr lang="fr-CA" sz="1100" dirty="0">
                <a:latin typeface="+mn-lt"/>
              </a:rPr>
              <a:t>Ordre professionnel des diététistes du Québec. (2019). </a:t>
            </a:r>
            <a:r>
              <a:rPr lang="fr-CA" sz="1100" i="1" dirty="0">
                <a:latin typeface="+mn-lt"/>
              </a:rPr>
              <a:t>Demande d’amendements au projet de loi n° 29, Loi modifiant le Code des professions et d’autres dispositions notamment dans le domaine buccodentaire et celui des sciences appliquées. </a:t>
            </a:r>
            <a:r>
              <a:rPr lang="fr-CA" sz="1100" i="1" dirty="0">
                <a:latin typeface="+mn-lt"/>
                <a:hlinkClick r:id="rId4"/>
              </a:rPr>
              <a:t>https://odnq.org/wp-content/uploads/2021/10/Memoire_demande_amendement_projet_loi_no_29_novembre_13-aout_2019.pdf</a:t>
            </a:r>
            <a:r>
              <a:rPr lang="en-US" sz="1100" kern="100" dirty="0">
                <a:effectLst/>
                <a:latin typeface="+mn-lt"/>
                <a:ea typeface="Aptos" panose="020B0004020202020204" pitchFamily="34" charset="0"/>
                <a:cs typeface="Times New Roman" panose="02020603050405020304" pitchFamily="18" charset="0"/>
              </a:rPr>
              <a:t> </a:t>
            </a:r>
            <a:endParaRPr lang="fr-CA" sz="1100" kern="100" dirty="0">
              <a:effectLst/>
              <a:latin typeface="+mn-lt"/>
              <a:ea typeface="Aptos" panose="020B0004020202020204" pitchFamily="34" charset="0"/>
              <a:cs typeface="Times New Roman" panose="02020603050405020304" pitchFamily="18" charset="0"/>
            </a:endParaRPr>
          </a:p>
          <a:p>
            <a:pPr marR="0"/>
            <a:endParaRPr lang="fr-CA" sz="1800" dirty="0">
              <a:latin typeface="Calibri" panose="020F0502020204030204" pitchFamily="34" charset="0"/>
            </a:endParaRPr>
          </a:p>
          <a:p>
            <a:pPr marL="0" marR="0" lvl="0" indent="0" algn="l" rtl="0">
              <a:lnSpc>
                <a:spcPct val="95000"/>
              </a:lnSpc>
              <a:spcBef>
                <a:spcPts val="1200"/>
              </a:spcBef>
              <a:spcAft>
                <a:spcPts val="0"/>
              </a:spcAft>
              <a:buClr>
                <a:schemeClr val="dk1"/>
              </a:buClr>
              <a:buSzPts val="935"/>
              <a:buFont typeface="Arial"/>
              <a:buNone/>
            </a:pPr>
            <a:endParaRPr sz="1000" dirty="0">
              <a:solidFill>
                <a:srgbClr val="0D266D"/>
              </a:solidFill>
              <a:latin typeface="Arial"/>
              <a:ea typeface="Arial"/>
              <a:cs typeface="Arial"/>
              <a:sym typeface="Arial"/>
            </a:endParaRPr>
          </a:p>
          <a:p>
            <a:pPr marL="0" marR="0" lvl="0" indent="0" algn="l" rtl="0">
              <a:lnSpc>
                <a:spcPct val="95000"/>
              </a:lnSpc>
              <a:spcBef>
                <a:spcPts val="1200"/>
              </a:spcBef>
              <a:spcAft>
                <a:spcPts val="1200"/>
              </a:spcAft>
              <a:buClr>
                <a:schemeClr val="dk1"/>
              </a:buClr>
              <a:buSzPts val="935"/>
              <a:buFont typeface="Arial"/>
              <a:buNone/>
            </a:pPr>
            <a:endParaRPr sz="1000" dirty="0">
              <a:solidFill>
                <a:srgbClr val="0D266D"/>
              </a:solidFill>
              <a:latin typeface="Arial"/>
              <a:ea typeface="Arial"/>
              <a:cs typeface="Arial"/>
              <a:sym typeface="Arial"/>
            </a:endParaRPr>
          </a:p>
        </p:txBody>
      </p:sp>
    </p:spTree>
    <p:extLst>
      <p:ext uri="{BB962C8B-B14F-4D97-AF65-F5344CB8AC3E}">
        <p14:creationId xmlns:p14="http://schemas.microsoft.com/office/powerpoint/2010/main" val="1730109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4" name="Google Shape;604;p63"/>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Bibliographie</a:t>
            </a:r>
            <a:endParaRPr dirty="0"/>
          </a:p>
        </p:txBody>
      </p:sp>
      <p:sp>
        <p:nvSpPr>
          <p:cNvPr id="605" name="Google Shape;605;p63"/>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606" name="Google Shape;606;p63"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2" name="Google Shape;607;p63">
            <a:extLst>
              <a:ext uri="{FF2B5EF4-FFF2-40B4-BE49-F238E27FC236}">
                <a16:creationId xmlns:a16="http://schemas.microsoft.com/office/drawing/2014/main" id="{251EEE60-6000-F1B9-80E0-0E62BEF0FA5D}"/>
              </a:ext>
            </a:extLst>
          </p:cNvPr>
          <p:cNvSpPr txBox="1"/>
          <p:nvPr/>
        </p:nvSpPr>
        <p:spPr>
          <a:xfrm>
            <a:off x="246761" y="1374546"/>
            <a:ext cx="8670418" cy="4374225"/>
          </a:xfrm>
          <a:prstGeom prst="rect">
            <a:avLst/>
          </a:prstGeom>
          <a:noFill/>
          <a:ln>
            <a:noFill/>
          </a:ln>
        </p:spPr>
        <p:txBody>
          <a:bodyPr spcFirstLastPara="1" wrap="square" lIns="91425" tIns="91425" rIns="91425" bIns="91425" anchor="t" anchorCtr="0">
            <a:noAutofit/>
          </a:bodyPr>
          <a:lstStyle/>
          <a:p>
            <a:pPr marL="355600" indent="-355600"/>
            <a:r>
              <a:rPr lang="en-US" sz="900" kern="100" dirty="0">
                <a:effectLst/>
                <a:latin typeface="Arial" panose="020B0604020202020204" pitchFamily="34" charset="0"/>
                <a:ea typeface="Aptos" panose="020B0004020202020204" pitchFamily="34" charset="0"/>
                <a:cs typeface="Arial" panose="020B0604020202020204" pitchFamily="34" charset="0"/>
              </a:rPr>
              <a:t>American College of Sports Medicine, Liguori, G., </a:t>
            </a:r>
            <a:r>
              <a:rPr lang="en-US" sz="900" kern="100" dirty="0" err="1">
                <a:effectLst/>
                <a:latin typeface="Arial" panose="020B0604020202020204" pitchFamily="34" charset="0"/>
                <a:ea typeface="Aptos" panose="020B0004020202020204" pitchFamily="34" charset="0"/>
                <a:cs typeface="Arial" panose="020B0604020202020204" pitchFamily="34" charset="0"/>
              </a:rPr>
              <a:t>Feito</a:t>
            </a:r>
            <a:r>
              <a:rPr lang="en-US" sz="900" kern="100" dirty="0">
                <a:effectLst/>
                <a:latin typeface="Arial" panose="020B0604020202020204" pitchFamily="34" charset="0"/>
                <a:ea typeface="Aptos" panose="020B0004020202020204" pitchFamily="34" charset="0"/>
                <a:cs typeface="Arial" panose="020B0604020202020204" pitchFamily="34" charset="0"/>
              </a:rPr>
              <a:t>, Y., Fountaine, C., &amp; Roy, B. A. (2022). </a:t>
            </a:r>
            <a:r>
              <a:rPr lang="en-US" sz="900" i="1" kern="100" dirty="0">
                <a:effectLst/>
                <a:latin typeface="Arial" panose="020B0604020202020204" pitchFamily="34" charset="0"/>
                <a:ea typeface="Aptos" panose="020B0004020202020204" pitchFamily="34" charset="0"/>
                <a:cs typeface="Arial" panose="020B0604020202020204" pitchFamily="34" charset="0"/>
              </a:rPr>
              <a:t>ACSM's guidelines for exercise testing and prescription</a:t>
            </a:r>
            <a:r>
              <a:rPr lang="en-US" sz="900" kern="100" dirty="0">
                <a:effectLst/>
                <a:latin typeface="Arial" panose="020B0604020202020204" pitchFamily="34" charset="0"/>
                <a:ea typeface="Aptos" panose="020B0004020202020204" pitchFamily="34" charset="0"/>
                <a:cs typeface="Arial" panose="020B0604020202020204" pitchFamily="34" charset="0"/>
              </a:rPr>
              <a:t> (Eleventh edition). Wolters Kluwer. </a:t>
            </a:r>
          </a:p>
          <a:p>
            <a:pPr marL="355600" indent="-355600"/>
            <a:endParaRPr lang="en-US" sz="900" kern="100" dirty="0">
              <a:latin typeface="Arial" panose="020B0604020202020204" pitchFamily="34" charset="0"/>
              <a:ea typeface="Aptos" panose="020B0004020202020204" pitchFamily="34" charset="0"/>
              <a:cs typeface="Arial" panose="020B0604020202020204" pitchFamily="34" charset="0"/>
            </a:endParaRPr>
          </a:p>
          <a:p>
            <a:pPr marL="355600" indent="-355600"/>
            <a:r>
              <a:rPr lang="fr-CA" sz="900" b="0" i="0" u="none" strike="noStrike" dirty="0" err="1">
                <a:solidFill>
                  <a:srgbClr val="212121"/>
                </a:solidFill>
                <a:effectLst/>
                <a:latin typeface="Arial" panose="020B0604020202020204" pitchFamily="34" charset="0"/>
                <a:cs typeface="Arial" panose="020B0604020202020204" pitchFamily="34" charset="0"/>
              </a:rPr>
              <a:t>Barkis</a:t>
            </a:r>
            <a:r>
              <a:rPr lang="fr-CA" sz="900" b="0" i="0" u="none" strike="noStrike" dirty="0">
                <a:solidFill>
                  <a:srgbClr val="212121"/>
                </a:solidFill>
                <a:effectLst/>
                <a:latin typeface="Arial" panose="020B0604020202020204" pitchFamily="34" charset="0"/>
                <a:cs typeface="Arial" panose="020B0604020202020204" pitchFamily="34" charset="0"/>
              </a:rPr>
              <a:t>, G. L. (2023). </a:t>
            </a:r>
            <a:r>
              <a:rPr lang="fr-CA" sz="900" b="0" i="1" u="none" strike="noStrike" dirty="0">
                <a:solidFill>
                  <a:srgbClr val="212121"/>
                </a:solidFill>
                <a:effectLst/>
                <a:latin typeface="Arial" panose="020B0604020202020204" pitchFamily="34" charset="0"/>
                <a:cs typeface="Arial" panose="020B0604020202020204" pitchFamily="34" charset="0"/>
              </a:rPr>
              <a:t>Médicaments antihypertenseurs</a:t>
            </a:r>
            <a:r>
              <a:rPr lang="fr-CA" sz="900" b="0" i="0" u="none" strike="noStrike" dirty="0">
                <a:solidFill>
                  <a:srgbClr val="212121"/>
                </a:solidFill>
                <a:effectLst/>
                <a:latin typeface="Arial" panose="020B0604020202020204" pitchFamily="34" charset="0"/>
                <a:cs typeface="Arial" panose="020B0604020202020204" pitchFamily="34" charset="0"/>
              </a:rPr>
              <a:t>.  </a:t>
            </a:r>
            <a:r>
              <a:rPr lang="fr-CA" sz="900" b="0" i="0" u="none" strike="noStrike" dirty="0">
                <a:solidFill>
                  <a:srgbClr val="212121"/>
                </a:solidFill>
                <a:effectLst/>
                <a:latin typeface="Arial" panose="020B0604020202020204" pitchFamily="34" charset="0"/>
                <a:cs typeface="Arial" panose="020B0604020202020204" pitchFamily="34" charset="0"/>
                <a:hlinkClick r:id="rId4"/>
              </a:rPr>
              <a:t>https://www.merckmanuals.com/fr-ca/professional/troubles-cardiovasculaires/hypertension-art%C3%A9rielle/m%C3%A9dicaments-antihypertenseurs</a:t>
            </a:r>
            <a:endParaRPr lang="fr-CA" sz="900" dirty="0">
              <a:solidFill>
                <a:srgbClr val="212121"/>
              </a:solidFill>
              <a:latin typeface="Arial" panose="020B0604020202020204" pitchFamily="34" charset="0"/>
              <a:cs typeface="Arial" panose="020B0604020202020204" pitchFamily="34" charset="0"/>
            </a:endParaRPr>
          </a:p>
          <a:p>
            <a:pPr marL="355600" indent="-355600"/>
            <a:endParaRPr lang="fr-CA" sz="900" dirty="0">
              <a:solidFill>
                <a:srgbClr val="212121"/>
              </a:solidFill>
              <a:highlight>
                <a:srgbClr val="FFFF00"/>
              </a:highlight>
              <a:latin typeface="Arial" panose="020B0604020202020204" pitchFamily="34" charset="0"/>
              <a:cs typeface="Arial" panose="020B0604020202020204" pitchFamily="34" charset="0"/>
            </a:endParaRPr>
          </a:p>
          <a:p>
            <a:pPr marL="355600" indent="-355600"/>
            <a:r>
              <a:rPr lang="fr-CA" sz="900" dirty="0" err="1">
                <a:latin typeface="Arial" panose="020B0604020202020204" pitchFamily="34" charset="0"/>
                <a:cs typeface="Arial" panose="020B0604020202020204" pitchFamily="34" charset="0"/>
              </a:rPr>
              <a:t>Brosteaux</a:t>
            </a:r>
            <a:r>
              <a:rPr lang="fr-CA" sz="900" dirty="0">
                <a:latin typeface="Arial" panose="020B0604020202020204" pitchFamily="34" charset="0"/>
                <a:cs typeface="Arial" panose="020B0604020202020204" pitchFamily="34" charset="0"/>
              </a:rPr>
              <a:t>, C., </a:t>
            </a:r>
            <a:r>
              <a:rPr lang="fr-CA" sz="900" dirty="0" err="1">
                <a:latin typeface="Arial" panose="020B0604020202020204" pitchFamily="34" charset="0"/>
                <a:cs typeface="Arial" panose="020B0604020202020204" pitchFamily="34" charset="0"/>
              </a:rPr>
              <a:t>Buclin</a:t>
            </a:r>
            <a:r>
              <a:rPr lang="fr-CA" sz="900" dirty="0">
                <a:latin typeface="Arial" panose="020B0604020202020204" pitchFamily="34" charset="0"/>
                <a:cs typeface="Arial" panose="020B0604020202020204" pitchFamily="34" charset="0"/>
              </a:rPr>
              <a:t>, T., </a:t>
            </a:r>
            <a:r>
              <a:rPr lang="fr-CA" sz="900" dirty="0" err="1">
                <a:latin typeface="Arial" panose="020B0604020202020204" pitchFamily="34" charset="0"/>
                <a:cs typeface="Arial" panose="020B0604020202020204" pitchFamily="34" charset="0"/>
              </a:rPr>
              <a:t>Kuntzer</a:t>
            </a:r>
            <a:r>
              <a:rPr lang="fr-CA" sz="900" dirty="0">
                <a:latin typeface="Arial" panose="020B0604020202020204" pitchFamily="34" charset="0"/>
                <a:cs typeface="Arial" panose="020B0604020202020204" pitchFamily="34" charset="0"/>
              </a:rPr>
              <a:t>, T., &amp; </a:t>
            </a:r>
            <a:r>
              <a:rPr lang="fr-CA" sz="900" dirty="0" err="1">
                <a:latin typeface="Arial" panose="020B0604020202020204" pitchFamily="34" charset="0"/>
                <a:cs typeface="Arial" panose="020B0604020202020204" pitchFamily="34" charset="0"/>
              </a:rPr>
              <a:t>Rodondi</a:t>
            </a:r>
            <a:r>
              <a:rPr lang="fr-CA" sz="900" dirty="0">
                <a:latin typeface="Arial" panose="020B0604020202020204" pitchFamily="34" charset="0"/>
                <a:cs typeface="Arial" panose="020B0604020202020204" pitchFamily="34" charset="0"/>
              </a:rPr>
              <a:t>, N. (2010). Revue Médicale Suisse : Statines et effets indésirables musculaires. </a:t>
            </a:r>
            <a:r>
              <a:rPr lang="fr-CA" sz="900" i="1" dirty="0">
                <a:latin typeface="Arial" panose="020B0604020202020204" pitchFamily="34" charset="0"/>
                <a:cs typeface="Arial" panose="020B0604020202020204" pitchFamily="34" charset="0"/>
              </a:rPr>
              <a:t>Revue Médicale Suisse, </a:t>
            </a:r>
            <a:r>
              <a:rPr lang="fr-CA" sz="900" dirty="0">
                <a:latin typeface="Arial" panose="020B0604020202020204" pitchFamily="34" charset="0"/>
                <a:cs typeface="Arial" panose="020B0604020202020204" pitchFamily="34" charset="0"/>
              </a:rPr>
              <a:t>6(239), 510-517</a:t>
            </a:r>
            <a:r>
              <a:rPr lang="fr-CA" sz="900" i="1" dirty="0">
                <a:latin typeface="Arial" panose="020B0604020202020204" pitchFamily="34" charset="0"/>
                <a:cs typeface="Arial" panose="020B0604020202020204" pitchFamily="34" charset="0"/>
              </a:rPr>
              <a:t>. </a:t>
            </a:r>
            <a:r>
              <a:rPr lang="fr-CA" sz="900" i="1" dirty="0">
                <a:latin typeface="Arial" panose="020B0604020202020204" pitchFamily="34" charset="0"/>
                <a:cs typeface="Arial" panose="020B0604020202020204" pitchFamily="34" charset="0"/>
                <a:hlinkClick r:id="rId5"/>
              </a:rPr>
              <a:t>https://doi.org/10.53738/revmed.2010.6.239.0510</a:t>
            </a:r>
            <a:endParaRPr lang="fr-CA" sz="900" i="1" dirty="0">
              <a:latin typeface="Arial" panose="020B0604020202020204" pitchFamily="34" charset="0"/>
              <a:cs typeface="Arial" panose="020B0604020202020204" pitchFamily="34" charset="0"/>
            </a:endParaRPr>
          </a:p>
          <a:p>
            <a:pPr marL="355600" indent="-355600"/>
            <a:endParaRPr lang="en-US" sz="900" kern="100" dirty="0">
              <a:latin typeface="Arial" panose="020B0604020202020204" pitchFamily="34" charset="0"/>
              <a:ea typeface="Aptos" panose="020B0004020202020204" pitchFamily="34" charset="0"/>
              <a:cs typeface="Arial" panose="020B0604020202020204" pitchFamily="34" charset="0"/>
            </a:endParaRPr>
          </a:p>
          <a:p>
            <a:pPr marL="355600" indent="-355600"/>
            <a:r>
              <a:rPr lang="fr-CA" sz="900" b="0" i="0" u="none" strike="noStrike" dirty="0">
                <a:solidFill>
                  <a:srgbClr val="212121"/>
                </a:solidFill>
                <a:effectLst/>
                <a:latin typeface="Arial" panose="020B0604020202020204" pitchFamily="34" charset="0"/>
                <a:cs typeface="Arial" panose="020B0604020202020204" pitchFamily="34" charset="0"/>
              </a:rPr>
              <a:t>Borg, G. (1990). </a:t>
            </a:r>
            <a:r>
              <a:rPr lang="fr-CA" sz="900" b="0" i="0" u="none" strike="noStrike" dirty="0" err="1">
                <a:solidFill>
                  <a:srgbClr val="212121"/>
                </a:solidFill>
                <a:effectLst/>
                <a:latin typeface="Arial" panose="020B0604020202020204" pitchFamily="34" charset="0"/>
                <a:cs typeface="Arial" panose="020B0604020202020204" pitchFamily="34" charset="0"/>
              </a:rPr>
              <a:t>Psychophysical</a:t>
            </a:r>
            <a:r>
              <a:rPr lang="fr-CA" sz="900" b="0" i="0" u="none" strike="noStrike" dirty="0">
                <a:solidFill>
                  <a:srgbClr val="212121"/>
                </a:solidFill>
                <a:effectLst/>
                <a:latin typeface="Arial" panose="020B0604020202020204" pitchFamily="34" charset="0"/>
                <a:cs typeface="Arial" panose="020B0604020202020204" pitchFamily="34" charset="0"/>
              </a:rPr>
              <a:t> </a:t>
            </a:r>
            <a:r>
              <a:rPr lang="fr-CA" sz="900" b="0" i="0" u="none" strike="noStrike" dirty="0" err="1">
                <a:solidFill>
                  <a:srgbClr val="212121"/>
                </a:solidFill>
                <a:effectLst/>
                <a:latin typeface="Arial" panose="020B0604020202020204" pitchFamily="34" charset="0"/>
                <a:cs typeface="Arial" panose="020B0604020202020204" pitchFamily="34" charset="0"/>
              </a:rPr>
              <a:t>scaling</a:t>
            </a:r>
            <a:r>
              <a:rPr lang="fr-CA" sz="900" b="0" i="0" u="none" strike="noStrike" dirty="0">
                <a:solidFill>
                  <a:srgbClr val="212121"/>
                </a:solidFill>
                <a:effectLst/>
                <a:latin typeface="Arial" panose="020B0604020202020204" pitchFamily="34" charset="0"/>
                <a:cs typeface="Arial" panose="020B0604020202020204" pitchFamily="34" charset="0"/>
              </a:rPr>
              <a:t> </a:t>
            </a:r>
            <a:r>
              <a:rPr lang="fr-CA" sz="900" b="0" i="0" u="none" strike="noStrike" dirty="0" err="1">
                <a:solidFill>
                  <a:srgbClr val="212121"/>
                </a:solidFill>
                <a:effectLst/>
                <a:latin typeface="Arial" panose="020B0604020202020204" pitchFamily="34" charset="0"/>
                <a:cs typeface="Arial" panose="020B0604020202020204" pitchFamily="34" charset="0"/>
              </a:rPr>
              <a:t>with</a:t>
            </a:r>
            <a:r>
              <a:rPr lang="fr-CA" sz="900" b="0" i="0" u="none" strike="noStrike" dirty="0">
                <a:solidFill>
                  <a:srgbClr val="212121"/>
                </a:solidFill>
                <a:effectLst/>
                <a:latin typeface="Arial" panose="020B0604020202020204" pitchFamily="34" charset="0"/>
                <a:cs typeface="Arial" panose="020B0604020202020204" pitchFamily="34" charset="0"/>
              </a:rPr>
              <a:t> applications in </a:t>
            </a:r>
            <a:r>
              <a:rPr lang="fr-CA" sz="900" b="0" i="0" u="none" strike="noStrike" dirty="0" err="1">
                <a:solidFill>
                  <a:srgbClr val="212121"/>
                </a:solidFill>
                <a:effectLst/>
                <a:latin typeface="Arial" panose="020B0604020202020204" pitchFamily="34" charset="0"/>
                <a:cs typeface="Arial" panose="020B0604020202020204" pitchFamily="34" charset="0"/>
              </a:rPr>
              <a:t>physical</a:t>
            </a:r>
            <a:r>
              <a:rPr lang="fr-CA" sz="900" b="0" i="0" u="none" strike="noStrike" dirty="0">
                <a:solidFill>
                  <a:srgbClr val="212121"/>
                </a:solidFill>
                <a:effectLst/>
                <a:latin typeface="Arial" panose="020B0604020202020204" pitchFamily="34" charset="0"/>
                <a:cs typeface="Arial" panose="020B0604020202020204" pitchFamily="34" charset="0"/>
              </a:rPr>
              <a:t> </a:t>
            </a:r>
            <a:r>
              <a:rPr lang="fr-CA" sz="900" b="0" i="0" u="none" strike="noStrike" dirty="0" err="1">
                <a:solidFill>
                  <a:srgbClr val="212121"/>
                </a:solidFill>
                <a:effectLst/>
                <a:latin typeface="Arial" panose="020B0604020202020204" pitchFamily="34" charset="0"/>
                <a:cs typeface="Arial" panose="020B0604020202020204" pitchFamily="34" charset="0"/>
              </a:rPr>
              <a:t>work</a:t>
            </a:r>
            <a:r>
              <a:rPr lang="fr-CA" sz="900" b="0" i="0" u="none" strike="noStrike" dirty="0">
                <a:solidFill>
                  <a:srgbClr val="212121"/>
                </a:solidFill>
                <a:effectLst/>
                <a:latin typeface="Arial" panose="020B0604020202020204" pitchFamily="34" charset="0"/>
                <a:cs typeface="Arial" panose="020B0604020202020204" pitchFamily="34" charset="0"/>
              </a:rPr>
              <a:t> and the perception of exertion. </a:t>
            </a:r>
            <a:r>
              <a:rPr lang="fr-CA" sz="900" b="0" i="1" u="none" strike="noStrike" dirty="0" err="1">
                <a:solidFill>
                  <a:srgbClr val="212121"/>
                </a:solidFill>
                <a:effectLst/>
                <a:latin typeface="Arial" panose="020B0604020202020204" pitchFamily="34" charset="0"/>
                <a:cs typeface="Arial" panose="020B0604020202020204" pitchFamily="34" charset="0"/>
              </a:rPr>
              <a:t>Scand</a:t>
            </a:r>
            <a:r>
              <a:rPr lang="fr-CA" sz="900" b="0" i="1" u="none" strike="noStrike" dirty="0">
                <a:solidFill>
                  <a:srgbClr val="212121"/>
                </a:solidFill>
                <a:effectLst/>
                <a:latin typeface="Arial" panose="020B0604020202020204" pitchFamily="34" charset="0"/>
                <a:cs typeface="Arial" panose="020B0604020202020204" pitchFamily="34" charset="0"/>
              </a:rPr>
              <a:t> J Work Environ </a:t>
            </a:r>
            <a:r>
              <a:rPr lang="fr-CA" sz="900" b="0" i="1" u="none" strike="noStrike" dirty="0" err="1">
                <a:solidFill>
                  <a:srgbClr val="212121"/>
                </a:solidFill>
                <a:effectLst/>
                <a:latin typeface="Arial" panose="020B0604020202020204" pitchFamily="34" charset="0"/>
                <a:cs typeface="Arial" panose="020B0604020202020204" pitchFamily="34" charset="0"/>
              </a:rPr>
              <a:t>Health</a:t>
            </a:r>
            <a:r>
              <a:rPr lang="fr-CA" sz="900" b="0" i="1" u="none" strike="noStrike" dirty="0">
                <a:solidFill>
                  <a:srgbClr val="212121"/>
                </a:solidFill>
                <a:effectLst/>
                <a:latin typeface="Arial" panose="020B0604020202020204" pitchFamily="34" charset="0"/>
                <a:cs typeface="Arial" panose="020B0604020202020204" pitchFamily="34" charset="0"/>
              </a:rPr>
              <a:t>, 16 </a:t>
            </a:r>
            <a:r>
              <a:rPr lang="fr-CA" sz="900" b="0" i="1" u="none" strike="noStrike" dirty="0" err="1">
                <a:solidFill>
                  <a:srgbClr val="212121"/>
                </a:solidFill>
                <a:effectLst/>
                <a:latin typeface="Arial" panose="020B0604020202020204" pitchFamily="34" charset="0"/>
                <a:cs typeface="Arial" panose="020B0604020202020204" pitchFamily="34" charset="0"/>
              </a:rPr>
              <a:t>Suppl</a:t>
            </a:r>
            <a:r>
              <a:rPr lang="fr-CA" sz="900" b="0" i="1" u="none" strike="noStrike" dirty="0">
                <a:solidFill>
                  <a:srgbClr val="212121"/>
                </a:solidFill>
                <a:effectLst/>
                <a:latin typeface="Arial" panose="020B0604020202020204" pitchFamily="34" charset="0"/>
                <a:cs typeface="Arial" panose="020B0604020202020204" pitchFamily="34" charset="0"/>
              </a:rPr>
              <a:t> 1, </a:t>
            </a:r>
            <a:r>
              <a:rPr lang="fr-CA" sz="900" b="0" i="0" u="none" strike="noStrike" dirty="0">
                <a:solidFill>
                  <a:srgbClr val="212121"/>
                </a:solidFill>
                <a:effectLst/>
                <a:latin typeface="Arial" panose="020B0604020202020204" pitchFamily="34" charset="0"/>
                <a:cs typeface="Arial" panose="020B0604020202020204" pitchFamily="34" charset="0"/>
              </a:rPr>
              <a:t>55-58. </a:t>
            </a:r>
            <a:r>
              <a:rPr lang="fr-CA" sz="900" b="0" i="0" u="sng" dirty="0">
                <a:solidFill>
                  <a:srgbClr val="96607D"/>
                </a:solidFill>
                <a:effectLst/>
                <a:latin typeface="Arial" panose="020B0604020202020204" pitchFamily="34" charset="0"/>
                <a:cs typeface="Arial" panose="020B0604020202020204" pitchFamily="34" charset="0"/>
                <a:hlinkClick r:id="rId6" tooltip="Original URL:&#10;https://doi.org/10.5271/sjweh.1815&#10;&#10;Click to follow link."/>
              </a:rPr>
              <a:t>https://doi.org/10.5271/sjweh.1815</a:t>
            </a:r>
            <a:endParaRPr lang="fr-CA" sz="900" b="0" i="0" u="sng" dirty="0">
              <a:solidFill>
                <a:srgbClr val="96607D"/>
              </a:solidFill>
              <a:effectLst/>
              <a:latin typeface="Arial" panose="020B0604020202020204" pitchFamily="34" charset="0"/>
              <a:cs typeface="Arial" panose="020B0604020202020204" pitchFamily="34" charset="0"/>
            </a:endParaRPr>
          </a:p>
          <a:p>
            <a:pPr marL="355600" indent="-355600"/>
            <a:endParaRPr lang="fr-CA" sz="900" u="sng" dirty="0">
              <a:solidFill>
                <a:srgbClr val="96607D"/>
              </a:solidFill>
              <a:latin typeface="Arial" panose="020B0604020202020204" pitchFamily="34" charset="0"/>
              <a:cs typeface="Arial" panose="020B0604020202020204" pitchFamily="34" charset="0"/>
            </a:endParaRPr>
          </a:p>
          <a:p>
            <a:pPr marL="444500" marR="0" indent="-444500"/>
            <a:r>
              <a:rPr lang="fr-CA" sz="900" dirty="0">
                <a:latin typeface="Arial" panose="020B0604020202020204" pitchFamily="34" charset="0"/>
                <a:cs typeface="Arial" panose="020B0604020202020204" pitchFamily="34" charset="0"/>
              </a:rPr>
              <a:t>Centre canadien sur les dépendances et l’usage de substances. (2023). </a:t>
            </a:r>
            <a:r>
              <a:rPr lang="fr-CA" sz="900" i="1" dirty="0">
                <a:latin typeface="Arial" panose="020B0604020202020204" pitchFamily="34" charset="0"/>
                <a:cs typeface="Arial" panose="020B0604020202020204" pitchFamily="34" charset="0"/>
              </a:rPr>
              <a:t>Repères canadiens sur l’alcool et la santé : rapport final. </a:t>
            </a:r>
            <a:r>
              <a:rPr lang="fr-CA" sz="900" i="1" dirty="0">
                <a:latin typeface="Arial" panose="020B0604020202020204" pitchFamily="34" charset="0"/>
                <a:cs typeface="Arial" panose="020B0604020202020204" pitchFamily="34" charset="0"/>
                <a:hlinkClick r:id="rId7"/>
              </a:rPr>
              <a:t>https://www.ccsa.ca/fr/reperes-canadiens-sur-lalcool-et-la-sante-rapport-final#</a:t>
            </a:r>
            <a:endParaRPr lang="fr-CA" sz="900" i="1" dirty="0">
              <a:latin typeface="Arial" panose="020B0604020202020204" pitchFamily="34" charset="0"/>
              <a:cs typeface="Arial" panose="020B0604020202020204" pitchFamily="34" charset="0"/>
            </a:endParaRPr>
          </a:p>
          <a:p>
            <a:pPr marL="355600" indent="-355600"/>
            <a:endParaRPr lang="fr-CA" sz="900" kern="100" dirty="0">
              <a:effectLst/>
              <a:latin typeface="Arial" panose="020B0604020202020204" pitchFamily="34" charset="0"/>
              <a:ea typeface="Aptos" panose="020B0004020202020204" pitchFamily="34" charset="0"/>
              <a:cs typeface="Arial" panose="020B0604020202020204" pitchFamily="34" charset="0"/>
            </a:endParaRPr>
          </a:p>
          <a:p>
            <a:pPr marL="444500" indent="-444500"/>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Du </a:t>
            </a:r>
            <a:r>
              <a:rPr lang="fr-CA" sz="900" b="0" i="0" u="none" strike="noStrike" cap="none" dirty="0" err="1">
                <a:solidFill>
                  <a:schemeClr val="dk1"/>
                </a:solidFill>
                <a:latin typeface="Arial" panose="020B0604020202020204" pitchFamily="34" charset="0"/>
                <a:ea typeface="Calibri"/>
                <a:cs typeface="Arial" panose="020B0604020202020204" pitchFamily="34" charset="0"/>
                <a:sym typeface="Calibri"/>
              </a:rPr>
              <a:t>Souich</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P., Beaulieu, P., Pichette, V., Desroches, J., &amp; </a:t>
            </a:r>
            <a:r>
              <a:rPr lang="fr-CA" sz="900" b="0" i="0" u="none" strike="noStrike" cap="none" dirty="0" err="1">
                <a:solidFill>
                  <a:schemeClr val="dk1"/>
                </a:solidFill>
                <a:latin typeface="Arial" panose="020B0604020202020204" pitchFamily="34" charset="0"/>
                <a:ea typeface="Calibri"/>
                <a:cs typeface="Arial" panose="020B0604020202020204" pitchFamily="34" charset="0"/>
                <a:sym typeface="Calibri"/>
              </a:rPr>
              <a:t>Bibliothèque</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900" b="0" i="0" u="none" strike="noStrike" cap="none" dirty="0" err="1">
                <a:solidFill>
                  <a:schemeClr val="dk1"/>
                </a:solidFill>
                <a:latin typeface="Arial" panose="020B0604020202020204" pitchFamily="34" charset="0"/>
                <a:ea typeface="Calibri"/>
                <a:cs typeface="Arial" panose="020B0604020202020204" pitchFamily="34" charset="0"/>
                <a:sym typeface="Calibri"/>
              </a:rPr>
              <a:t>numérique</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canadienne. (2015). </a:t>
            </a:r>
            <a:r>
              <a:rPr lang="fr-CA" sz="900" b="0" i="1" u="none" strike="noStrike" cap="none" dirty="0" err="1">
                <a:solidFill>
                  <a:schemeClr val="dk1"/>
                </a:solidFill>
                <a:latin typeface="Arial" panose="020B0604020202020204" pitchFamily="34" charset="0"/>
                <a:ea typeface="Calibri"/>
                <a:cs typeface="Arial" panose="020B0604020202020204" pitchFamily="34" charset="0"/>
                <a:sym typeface="Calibri"/>
              </a:rPr>
              <a:t>Précis</a:t>
            </a:r>
            <a:r>
              <a:rPr lang="fr-CA" sz="900" b="0" i="1" u="none" strike="noStrike" cap="none" dirty="0">
                <a:solidFill>
                  <a:schemeClr val="dk1"/>
                </a:solidFill>
                <a:latin typeface="Arial" panose="020B0604020202020204" pitchFamily="34" charset="0"/>
                <a:ea typeface="Calibri"/>
                <a:cs typeface="Arial" panose="020B0604020202020204" pitchFamily="34" charset="0"/>
                <a:sym typeface="Calibri"/>
              </a:rPr>
              <a:t> de pharmacologie : du fondamental à la clinique</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900" b="0" i="0" u="none" strike="noStrike" cap="none" dirty="0" err="1">
                <a:solidFill>
                  <a:schemeClr val="dk1"/>
                </a:solidFill>
                <a:latin typeface="Arial" panose="020B0604020202020204" pitchFamily="34" charset="0"/>
                <a:ea typeface="Calibri"/>
                <a:cs typeface="Arial" panose="020B0604020202020204" pitchFamily="34" charset="0"/>
                <a:sym typeface="Calibri"/>
              </a:rPr>
              <a:t>Deuxième</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900" b="0" i="0" u="none" strike="noStrike" cap="none" dirty="0" err="1">
                <a:solidFill>
                  <a:schemeClr val="dk1"/>
                </a:solidFill>
                <a:latin typeface="Arial" panose="020B0604020202020204" pitchFamily="34" charset="0"/>
                <a:ea typeface="Calibri"/>
                <a:cs typeface="Arial" panose="020B0604020202020204" pitchFamily="34" charset="0"/>
                <a:sym typeface="Calibri"/>
              </a:rPr>
              <a:t>édition</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revue et </a:t>
            </a:r>
            <a:r>
              <a:rPr lang="fr-CA" sz="900" b="0" i="0" u="none" strike="noStrike" cap="none" dirty="0" err="1">
                <a:solidFill>
                  <a:schemeClr val="dk1"/>
                </a:solidFill>
                <a:latin typeface="Arial" panose="020B0604020202020204" pitchFamily="34" charset="0"/>
                <a:ea typeface="Calibri"/>
                <a:cs typeface="Arial" panose="020B0604020202020204" pitchFamily="34" charset="0"/>
                <a:sym typeface="Calibri"/>
              </a:rPr>
              <a:t>augmentée</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Les Presses de l'</a:t>
            </a:r>
            <a:r>
              <a:rPr lang="fr-CA" sz="900" b="0" i="0" u="none" strike="noStrike" cap="none" dirty="0" err="1">
                <a:solidFill>
                  <a:schemeClr val="dk1"/>
                </a:solidFill>
                <a:latin typeface="Arial" panose="020B0604020202020204" pitchFamily="34" charset="0"/>
                <a:ea typeface="Calibri"/>
                <a:cs typeface="Arial" panose="020B0604020202020204" pitchFamily="34" charset="0"/>
                <a:sym typeface="Calibri"/>
              </a:rPr>
              <a:t>Universite</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de </a:t>
            </a:r>
            <a:r>
              <a:rPr lang="fr-CA" sz="900" b="0" i="0" u="none" strike="noStrike" cap="none" dirty="0" err="1">
                <a:solidFill>
                  <a:schemeClr val="dk1"/>
                </a:solidFill>
                <a:latin typeface="Arial" panose="020B0604020202020204" pitchFamily="34" charset="0"/>
                <a:ea typeface="Calibri"/>
                <a:cs typeface="Arial" panose="020B0604020202020204" pitchFamily="34" charset="0"/>
                <a:sym typeface="Calibri"/>
              </a:rPr>
              <a:t>Montréal</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endParaRPr lang="fr-CA" sz="900" b="0" i="0" u="none" strike="noStrike" cap="none" dirty="0">
              <a:solidFill>
                <a:srgbClr val="000000"/>
              </a:solidFill>
              <a:latin typeface="Arial" panose="020B0604020202020204" pitchFamily="34" charset="0"/>
              <a:cs typeface="Arial" panose="020B0604020202020204" pitchFamily="34" charset="0"/>
              <a:sym typeface="Arial"/>
            </a:endParaRPr>
          </a:p>
          <a:p>
            <a:pPr marL="444500" indent="-444500"/>
            <a:endParaRPr lang="fr-CA" sz="900" kern="100" dirty="0">
              <a:effectLst/>
              <a:latin typeface="Arial" panose="020B0604020202020204" pitchFamily="34" charset="0"/>
              <a:ea typeface="Aptos" panose="020B0004020202020204" pitchFamily="34" charset="0"/>
              <a:cs typeface="Arial" panose="020B0604020202020204" pitchFamily="34" charset="0"/>
            </a:endParaRPr>
          </a:p>
          <a:p>
            <a:pPr marL="444500" indent="-444500"/>
            <a:r>
              <a:rPr lang="fr-CA" sz="900" kern="100" dirty="0">
                <a:effectLst/>
                <a:latin typeface="Arial" panose="020B0604020202020204" pitchFamily="34" charset="0"/>
                <a:ea typeface="Aptos" panose="020B0004020202020204" pitchFamily="34" charset="0"/>
                <a:cs typeface="Arial" panose="020B0604020202020204" pitchFamily="34" charset="0"/>
              </a:rPr>
              <a:t>Marcadet, D.-M., </a:t>
            </a:r>
            <a:r>
              <a:rPr lang="fr-CA" sz="900" kern="100" dirty="0" err="1">
                <a:effectLst/>
                <a:latin typeface="Arial" panose="020B0604020202020204" pitchFamily="34" charset="0"/>
                <a:ea typeface="Aptos" panose="020B0004020202020204" pitchFamily="34" charset="0"/>
                <a:cs typeface="Arial" panose="020B0604020202020204" pitchFamily="34" charset="0"/>
              </a:rPr>
              <a:t>Pavy</a:t>
            </a:r>
            <a:r>
              <a:rPr lang="fr-CA" sz="900" kern="100" dirty="0">
                <a:effectLst/>
                <a:latin typeface="Arial" panose="020B0604020202020204" pitchFamily="34" charset="0"/>
                <a:ea typeface="Aptos" panose="020B0004020202020204" pitchFamily="34" charset="0"/>
                <a:cs typeface="Arial" panose="020B0604020202020204" pitchFamily="34" charset="0"/>
              </a:rPr>
              <a:t>, B., Bosser, G., </a:t>
            </a:r>
            <a:r>
              <a:rPr lang="fr-CA" sz="900" kern="100" dirty="0" err="1">
                <a:effectLst/>
                <a:latin typeface="Arial" panose="020B0604020202020204" pitchFamily="34" charset="0"/>
                <a:ea typeface="Aptos" panose="020B0004020202020204" pitchFamily="34" charset="0"/>
                <a:cs typeface="Arial" panose="020B0604020202020204" pitchFamily="34" charset="0"/>
              </a:rPr>
              <a:t>Claudot</a:t>
            </a:r>
            <a:r>
              <a:rPr lang="fr-CA" sz="900" kern="100" dirty="0">
                <a:effectLst/>
                <a:latin typeface="Arial" panose="020B0604020202020204" pitchFamily="34" charset="0"/>
                <a:ea typeface="Aptos" panose="020B0004020202020204" pitchFamily="34" charset="0"/>
                <a:cs typeface="Arial" panose="020B0604020202020204" pitchFamily="34" charset="0"/>
              </a:rPr>
              <a:t>, F., </a:t>
            </a:r>
            <a:r>
              <a:rPr lang="fr-CA" sz="900" kern="100" dirty="0" err="1">
                <a:effectLst/>
                <a:latin typeface="Arial" panose="020B0604020202020204" pitchFamily="34" charset="0"/>
                <a:ea typeface="Aptos" panose="020B0004020202020204" pitchFamily="34" charset="0"/>
                <a:cs typeface="Arial" panose="020B0604020202020204" pitchFamily="34" charset="0"/>
              </a:rPr>
              <a:t>Corone</a:t>
            </a:r>
            <a:r>
              <a:rPr lang="fr-CA" sz="900" kern="100" dirty="0">
                <a:effectLst/>
                <a:latin typeface="Arial" panose="020B0604020202020204" pitchFamily="34" charset="0"/>
                <a:ea typeface="Aptos" panose="020B0004020202020204" pitchFamily="34" charset="0"/>
                <a:cs typeface="Arial" panose="020B0604020202020204" pitchFamily="34" charset="0"/>
              </a:rPr>
              <a:t>, S., </a:t>
            </a:r>
            <a:r>
              <a:rPr lang="fr-CA" sz="900" kern="100" dirty="0" err="1">
                <a:effectLst/>
                <a:latin typeface="Arial" panose="020B0604020202020204" pitchFamily="34" charset="0"/>
                <a:ea typeface="Aptos" panose="020B0004020202020204" pitchFamily="34" charset="0"/>
                <a:cs typeface="Arial" panose="020B0604020202020204" pitchFamily="34" charset="0"/>
              </a:rPr>
              <a:t>Douard</a:t>
            </a:r>
            <a:r>
              <a:rPr lang="fr-CA" sz="900" kern="100" dirty="0">
                <a:effectLst/>
                <a:latin typeface="Arial" panose="020B0604020202020204" pitchFamily="34" charset="0"/>
                <a:ea typeface="Aptos" panose="020B0004020202020204" pitchFamily="34" charset="0"/>
                <a:cs typeface="Arial" panose="020B0604020202020204" pitchFamily="34" charset="0"/>
              </a:rPr>
              <a:t>, H., </a:t>
            </a:r>
            <a:r>
              <a:rPr lang="fr-CA" sz="900" kern="100" dirty="0" err="1">
                <a:effectLst/>
                <a:latin typeface="Arial" panose="020B0604020202020204" pitchFamily="34" charset="0"/>
                <a:ea typeface="Aptos" panose="020B0004020202020204" pitchFamily="34" charset="0"/>
                <a:cs typeface="Arial" panose="020B0604020202020204" pitchFamily="34" charset="0"/>
              </a:rPr>
              <a:t>Iliou</a:t>
            </a:r>
            <a:r>
              <a:rPr lang="fr-CA" sz="900" kern="100" dirty="0">
                <a:effectLst/>
                <a:latin typeface="Arial" panose="020B0604020202020204" pitchFamily="34" charset="0"/>
                <a:ea typeface="Aptos" panose="020B0004020202020204" pitchFamily="34" charset="0"/>
                <a:cs typeface="Arial" panose="020B0604020202020204" pitchFamily="34" charset="0"/>
              </a:rPr>
              <a:t>, M.-C., Vergès-Patois, B., </a:t>
            </a:r>
            <a:r>
              <a:rPr lang="fr-CA" sz="900" kern="100" dirty="0" err="1">
                <a:effectLst/>
                <a:latin typeface="Arial" panose="020B0604020202020204" pitchFamily="34" charset="0"/>
                <a:ea typeface="Aptos" panose="020B0004020202020204" pitchFamily="34" charset="0"/>
                <a:cs typeface="Arial" panose="020B0604020202020204" pitchFamily="34" charset="0"/>
              </a:rPr>
              <a:t>Amedro</a:t>
            </a:r>
            <a:r>
              <a:rPr lang="fr-CA" sz="900" kern="100" dirty="0">
                <a:effectLst/>
                <a:latin typeface="Arial" panose="020B0604020202020204" pitchFamily="34" charset="0"/>
                <a:ea typeface="Aptos" panose="020B0004020202020204" pitchFamily="34" charset="0"/>
                <a:cs typeface="Arial" panose="020B0604020202020204" pitchFamily="34" charset="0"/>
              </a:rPr>
              <a:t>, P., Le </a:t>
            </a:r>
            <a:r>
              <a:rPr lang="fr-CA" sz="900" kern="100" dirty="0" err="1">
                <a:effectLst/>
                <a:latin typeface="Arial" panose="020B0604020202020204" pitchFamily="34" charset="0"/>
                <a:ea typeface="Aptos" panose="020B0004020202020204" pitchFamily="34" charset="0"/>
                <a:cs typeface="Arial" panose="020B0604020202020204" pitchFamily="34" charset="0"/>
              </a:rPr>
              <a:t>Tourneau</a:t>
            </a:r>
            <a:r>
              <a:rPr lang="fr-CA" sz="900" kern="100" dirty="0">
                <a:effectLst/>
                <a:latin typeface="Arial" panose="020B0604020202020204" pitchFamily="34" charset="0"/>
                <a:ea typeface="Aptos" panose="020B0004020202020204" pitchFamily="34" charset="0"/>
                <a:cs typeface="Arial" panose="020B0604020202020204" pitchFamily="34" charset="0"/>
              </a:rPr>
              <a:t>, T., </a:t>
            </a:r>
            <a:r>
              <a:rPr lang="fr-CA" sz="900" kern="100" dirty="0" err="1">
                <a:effectLst/>
                <a:latin typeface="Arial" panose="020B0604020202020204" pitchFamily="34" charset="0"/>
                <a:ea typeface="Aptos" panose="020B0004020202020204" pitchFamily="34" charset="0"/>
                <a:cs typeface="Arial" panose="020B0604020202020204" pitchFamily="34" charset="0"/>
              </a:rPr>
              <a:t>Cueff</a:t>
            </a:r>
            <a:r>
              <a:rPr lang="fr-CA" sz="900" kern="100" dirty="0">
                <a:effectLst/>
                <a:latin typeface="Arial" panose="020B0604020202020204" pitchFamily="34" charset="0"/>
                <a:ea typeface="Aptos" panose="020B0004020202020204" pitchFamily="34" charset="0"/>
                <a:cs typeface="Arial" panose="020B0604020202020204" pitchFamily="34" charset="0"/>
              </a:rPr>
              <a:t>, C., </a:t>
            </a:r>
            <a:r>
              <a:rPr lang="fr-CA" sz="900" kern="100" dirty="0" err="1">
                <a:effectLst/>
                <a:latin typeface="Arial" panose="020B0604020202020204" pitchFamily="34" charset="0"/>
                <a:ea typeface="Aptos" panose="020B0004020202020204" pitchFamily="34" charset="0"/>
                <a:cs typeface="Arial" panose="020B0604020202020204" pitchFamily="34" charset="0"/>
              </a:rPr>
              <a:t>Avedian</a:t>
            </a:r>
            <a:r>
              <a:rPr lang="fr-CA" sz="900" kern="100" dirty="0">
                <a:effectLst/>
                <a:latin typeface="Arial" panose="020B0604020202020204" pitchFamily="34" charset="0"/>
                <a:ea typeface="Aptos" panose="020B0004020202020204" pitchFamily="34" charset="0"/>
                <a:cs typeface="Arial" panose="020B0604020202020204" pitchFamily="34" charset="0"/>
              </a:rPr>
              <a:t>, T., Cohen Solal, A., &amp; Carré, F. (2018). </a:t>
            </a:r>
            <a:r>
              <a:rPr lang="fr-CA" sz="900" i="1" kern="100" dirty="0">
                <a:effectLst/>
                <a:latin typeface="Arial" panose="020B0604020202020204" pitchFamily="34" charset="0"/>
                <a:ea typeface="Aptos" panose="020B0004020202020204" pitchFamily="34" charset="0"/>
                <a:cs typeface="Arial" panose="020B0604020202020204" pitchFamily="34" charset="0"/>
              </a:rPr>
              <a:t>Recommandations pour les épreuves d’effort  </a:t>
            </a:r>
            <a:r>
              <a:rPr lang="fr-CA" sz="900" kern="100" dirty="0">
                <a:effectLst/>
                <a:latin typeface="Arial" panose="020B0604020202020204" pitchFamily="34" charset="0"/>
                <a:ea typeface="Aptos" panose="020B0004020202020204" pitchFamily="34" charset="0"/>
                <a:cs typeface="Arial" panose="020B0604020202020204" pitchFamily="34" charset="0"/>
              </a:rPr>
              <a:t>Société Française de Cardiologie. </a:t>
            </a:r>
            <a:r>
              <a:rPr lang="fr-CA" sz="900" u="sng" kern="100" dirty="0">
                <a:solidFill>
                  <a:srgbClr val="467886"/>
                </a:solidFill>
                <a:effectLst/>
                <a:latin typeface="Arial" panose="020B0604020202020204" pitchFamily="34" charset="0"/>
                <a:ea typeface="Aptos" panose="020B0004020202020204" pitchFamily="34" charset="0"/>
                <a:cs typeface="Arial" panose="020B0604020202020204" pitchFamily="34" charset="0"/>
                <a:hlinkClick r:id="rId8"/>
              </a:rPr>
              <a:t>https://www.sfcardio.fr/sites/default/files/2019-10/2018-recommandations-sfc-2018-epreuves-effort.pdf</a:t>
            </a:r>
            <a:endParaRPr lang="fr-CA" sz="900" kern="100" dirty="0">
              <a:effectLst/>
              <a:latin typeface="Arial" panose="020B0604020202020204" pitchFamily="34" charset="0"/>
              <a:ea typeface="Aptos" panose="020B0004020202020204" pitchFamily="34" charset="0"/>
              <a:cs typeface="Arial" panose="020B0604020202020204" pitchFamily="34" charset="0"/>
            </a:endParaRPr>
          </a:p>
          <a:p>
            <a:r>
              <a:rPr lang="fr-CA" sz="900" kern="100" dirty="0">
                <a:effectLst/>
                <a:latin typeface="Arial" panose="020B0604020202020204" pitchFamily="34" charset="0"/>
                <a:ea typeface="Aptos" panose="020B0004020202020204" pitchFamily="34" charset="0"/>
                <a:cs typeface="Arial" panose="020B0604020202020204" pitchFamily="34" charset="0"/>
              </a:rPr>
              <a:t> </a:t>
            </a:r>
          </a:p>
          <a:p>
            <a:pPr marL="355600" indent="-355600"/>
            <a:r>
              <a:rPr lang="fr-CA" sz="900" kern="100" dirty="0">
                <a:effectLst/>
                <a:latin typeface="Arial" panose="020B0604020202020204" pitchFamily="34" charset="0"/>
                <a:ea typeface="Aptos" panose="020B0004020202020204" pitchFamily="34" charset="0"/>
                <a:cs typeface="Arial" panose="020B0604020202020204" pitchFamily="34" charset="0"/>
              </a:rPr>
              <a:t>Rabi, D. M., </a:t>
            </a:r>
            <a:r>
              <a:rPr lang="fr-CA" sz="900" kern="100" dirty="0" err="1">
                <a:effectLst/>
                <a:latin typeface="Arial" panose="020B0604020202020204" pitchFamily="34" charset="0"/>
                <a:ea typeface="Aptos" panose="020B0004020202020204" pitchFamily="34" charset="0"/>
                <a:cs typeface="Arial" panose="020B0604020202020204" pitchFamily="34" charset="0"/>
              </a:rPr>
              <a:t>McBrien</a:t>
            </a:r>
            <a:r>
              <a:rPr lang="fr-CA" sz="900" kern="100" dirty="0">
                <a:effectLst/>
                <a:latin typeface="Arial" panose="020B0604020202020204" pitchFamily="34" charset="0"/>
                <a:ea typeface="Aptos" panose="020B0004020202020204" pitchFamily="34" charset="0"/>
                <a:cs typeface="Arial" panose="020B0604020202020204" pitchFamily="34" charset="0"/>
              </a:rPr>
              <a:t>, K. A., Sapir-</a:t>
            </a:r>
            <a:r>
              <a:rPr lang="fr-CA" sz="900" kern="100" dirty="0" err="1">
                <a:effectLst/>
                <a:latin typeface="Arial" panose="020B0604020202020204" pitchFamily="34" charset="0"/>
                <a:ea typeface="Aptos" panose="020B0004020202020204" pitchFamily="34" charset="0"/>
                <a:cs typeface="Arial" panose="020B0604020202020204" pitchFamily="34" charset="0"/>
              </a:rPr>
              <a:t>Pichhadze</a:t>
            </a:r>
            <a:r>
              <a:rPr lang="fr-CA" sz="900" kern="100" dirty="0">
                <a:effectLst/>
                <a:latin typeface="Arial" panose="020B0604020202020204" pitchFamily="34" charset="0"/>
                <a:ea typeface="Aptos" panose="020B0004020202020204" pitchFamily="34" charset="0"/>
                <a:cs typeface="Arial" panose="020B0604020202020204" pitchFamily="34" charset="0"/>
              </a:rPr>
              <a:t>, R., </a:t>
            </a:r>
            <a:r>
              <a:rPr lang="fr-CA" sz="900" kern="100" dirty="0" err="1">
                <a:effectLst/>
                <a:latin typeface="Arial" panose="020B0604020202020204" pitchFamily="34" charset="0"/>
                <a:ea typeface="Aptos" panose="020B0004020202020204" pitchFamily="34" charset="0"/>
                <a:cs typeface="Arial" panose="020B0604020202020204" pitchFamily="34" charset="0"/>
              </a:rPr>
              <a:t>Nakhla</a:t>
            </a:r>
            <a:r>
              <a:rPr lang="fr-CA" sz="900" kern="100" dirty="0">
                <a:effectLst/>
                <a:latin typeface="Arial" panose="020B0604020202020204" pitchFamily="34" charset="0"/>
                <a:ea typeface="Aptos" panose="020B0004020202020204" pitchFamily="34" charset="0"/>
                <a:cs typeface="Arial" panose="020B0604020202020204" pitchFamily="34" charset="0"/>
              </a:rPr>
              <a:t>, M., Ahmed, S. B., </a:t>
            </a:r>
            <a:r>
              <a:rPr lang="fr-CA" sz="900" kern="100" dirty="0" err="1">
                <a:effectLst/>
                <a:latin typeface="Arial" panose="020B0604020202020204" pitchFamily="34" charset="0"/>
                <a:ea typeface="Aptos" panose="020B0004020202020204" pitchFamily="34" charset="0"/>
                <a:cs typeface="Arial" panose="020B0604020202020204" pitchFamily="34" charset="0"/>
              </a:rPr>
              <a:t>Dumanski</a:t>
            </a:r>
            <a:r>
              <a:rPr lang="fr-CA" sz="900" kern="100" dirty="0">
                <a:effectLst/>
                <a:latin typeface="Arial" panose="020B0604020202020204" pitchFamily="34" charset="0"/>
                <a:ea typeface="Aptos" panose="020B0004020202020204" pitchFamily="34" charset="0"/>
                <a:cs typeface="Arial" panose="020B0604020202020204" pitchFamily="34" charset="0"/>
              </a:rPr>
              <a:t>, S. M., Butalia, S., Leung, A. A., Harris, K. C., Cloutier, L., </a:t>
            </a:r>
            <a:r>
              <a:rPr lang="fr-CA" sz="900" kern="100" dirty="0" err="1">
                <a:effectLst/>
                <a:latin typeface="Arial" panose="020B0604020202020204" pitchFamily="34" charset="0"/>
                <a:ea typeface="Aptos" panose="020B0004020202020204" pitchFamily="34" charset="0"/>
                <a:cs typeface="Arial" panose="020B0604020202020204" pitchFamily="34" charset="0"/>
              </a:rPr>
              <a:t>Zarnke</a:t>
            </a:r>
            <a:r>
              <a:rPr lang="fr-CA" sz="900" kern="100" dirty="0">
                <a:effectLst/>
                <a:latin typeface="Arial" panose="020B0604020202020204" pitchFamily="34" charset="0"/>
                <a:ea typeface="Aptos" panose="020B0004020202020204" pitchFamily="34" charset="0"/>
                <a:cs typeface="Arial" panose="020B0604020202020204" pitchFamily="34" charset="0"/>
              </a:rPr>
              <a:t>, K. B., Ruzicka, M., Hiremath, S., Feldman, R. D., </a:t>
            </a:r>
            <a:r>
              <a:rPr lang="fr-CA" sz="900" kern="100" dirty="0" err="1">
                <a:effectLst/>
                <a:latin typeface="Arial" panose="020B0604020202020204" pitchFamily="34" charset="0"/>
                <a:ea typeface="Aptos" panose="020B0004020202020204" pitchFamily="34" charset="0"/>
                <a:cs typeface="Arial" panose="020B0604020202020204" pitchFamily="34" charset="0"/>
              </a:rPr>
              <a:t>Tobe</a:t>
            </a:r>
            <a:r>
              <a:rPr lang="fr-CA" sz="900" kern="100" dirty="0">
                <a:effectLst/>
                <a:latin typeface="Arial" panose="020B0604020202020204" pitchFamily="34" charset="0"/>
                <a:ea typeface="Aptos" panose="020B0004020202020204" pitchFamily="34" charset="0"/>
                <a:cs typeface="Arial" panose="020B0604020202020204" pitchFamily="34" charset="0"/>
              </a:rPr>
              <a:t>, S. W., Campbell, T. S., Bacon, S. L., </a:t>
            </a:r>
            <a:r>
              <a:rPr lang="fr-CA" sz="900" kern="100" dirty="0" err="1">
                <a:effectLst/>
                <a:latin typeface="Arial" panose="020B0604020202020204" pitchFamily="34" charset="0"/>
                <a:ea typeface="Aptos" panose="020B0004020202020204" pitchFamily="34" charset="0"/>
                <a:cs typeface="Arial" panose="020B0604020202020204" pitchFamily="34" charset="0"/>
              </a:rPr>
              <a:t>Nerenberg</a:t>
            </a:r>
            <a:r>
              <a:rPr lang="fr-CA" sz="900" kern="100" dirty="0">
                <a:effectLst/>
                <a:latin typeface="Arial" panose="020B0604020202020204" pitchFamily="34" charset="0"/>
                <a:ea typeface="Aptos" panose="020B0004020202020204" pitchFamily="34" charset="0"/>
                <a:cs typeface="Arial" panose="020B0604020202020204" pitchFamily="34" charset="0"/>
              </a:rPr>
              <a:t>, K. A., Dresser, G. K., ... </a:t>
            </a:r>
            <a:r>
              <a:rPr lang="en-US" sz="900" kern="100" dirty="0" err="1">
                <a:effectLst/>
                <a:latin typeface="Arial" panose="020B0604020202020204" pitchFamily="34" charset="0"/>
                <a:ea typeface="Aptos" panose="020B0004020202020204" pitchFamily="34" charset="0"/>
                <a:cs typeface="Arial" panose="020B0604020202020204" pitchFamily="34" charset="0"/>
              </a:rPr>
              <a:t>Daskalopoulou</a:t>
            </a:r>
            <a:r>
              <a:rPr lang="en-US" sz="900" kern="100" dirty="0">
                <a:effectLst/>
                <a:latin typeface="Arial" panose="020B0604020202020204" pitchFamily="34" charset="0"/>
                <a:ea typeface="Aptos" panose="020B0004020202020204" pitchFamily="34" charset="0"/>
                <a:cs typeface="Arial" panose="020B0604020202020204" pitchFamily="34" charset="0"/>
              </a:rPr>
              <a:t>, S. S. (2020). Hypertension Canada's 2020 Comprehensive Guidelines for the Prevention, Diagnosis, Risk Assessment, and Treatment of Hypertension in Adults and Children. </a:t>
            </a:r>
            <a:r>
              <a:rPr lang="en-US" sz="900" i="1" kern="100" dirty="0">
                <a:effectLst/>
                <a:latin typeface="Arial" panose="020B0604020202020204" pitchFamily="34" charset="0"/>
                <a:ea typeface="Aptos" panose="020B0004020202020204" pitchFamily="34" charset="0"/>
                <a:cs typeface="Arial" panose="020B0604020202020204" pitchFamily="34" charset="0"/>
              </a:rPr>
              <a:t>Canadian Journal of Cardiology</a:t>
            </a:r>
            <a:r>
              <a:rPr lang="en-US" sz="900" kern="100" dirty="0">
                <a:effectLst/>
                <a:latin typeface="Arial" panose="020B0604020202020204" pitchFamily="34" charset="0"/>
                <a:ea typeface="Aptos" panose="020B0004020202020204" pitchFamily="34" charset="0"/>
                <a:cs typeface="Arial" panose="020B0604020202020204" pitchFamily="34" charset="0"/>
              </a:rPr>
              <a:t>, </a:t>
            </a:r>
            <a:r>
              <a:rPr lang="en-US" sz="900" i="1" kern="100" dirty="0">
                <a:effectLst/>
                <a:latin typeface="Arial" panose="020B0604020202020204" pitchFamily="34" charset="0"/>
                <a:ea typeface="Aptos" panose="020B0004020202020204" pitchFamily="34" charset="0"/>
                <a:cs typeface="Arial" panose="020B0604020202020204" pitchFamily="34" charset="0"/>
              </a:rPr>
              <a:t>36</a:t>
            </a:r>
            <a:r>
              <a:rPr lang="en-US" sz="900" kern="100" dirty="0">
                <a:effectLst/>
                <a:latin typeface="Arial" panose="020B0604020202020204" pitchFamily="34" charset="0"/>
                <a:ea typeface="Aptos" panose="020B0004020202020204" pitchFamily="34" charset="0"/>
                <a:cs typeface="Arial" panose="020B0604020202020204" pitchFamily="34" charset="0"/>
              </a:rPr>
              <a:t>(5), 596-624. </a:t>
            </a:r>
            <a:r>
              <a:rPr lang="en-US" sz="900" u="sng" kern="100" dirty="0">
                <a:solidFill>
                  <a:srgbClr val="467886"/>
                </a:solidFill>
                <a:effectLst/>
                <a:latin typeface="Arial" panose="020B0604020202020204" pitchFamily="34" charset="0"/>
                <a:ea typeface="Aptos" panose="020B0004020202020204" pitchFamily="34" charset="0"/>
                <a:cs typeface="Arial" panose="020B0604020202020204" pitchFamily="34" charset="0"/>
                <a:hlinkClick r:id="rId9"/>
              </a:rPr>
              <a:t>https://doi.org/10.1016/j.cjca.2020.02.086</a:t>
            </a:r>
            <a:endParaRPr lang="fr-CA" sz="900" kern="100" dirty="0">
              <a:effectLst/>
              <a:latin typeface="Arial" panose="020B0604020202020204" pitchFamily="34" charset="0"/>
              <a:ea typeface="Aptos" panose="020B0004020202020204" pitchFamily="34" charset="0"/>
              <a:cs typeface="Arial" panose="020B0604020202020204" pitchFamily="34" charset="0"/>
            </a:endParaRPr>
          </a:p>
          <a:p>
            <a:r>
              <a:rPr lang="en-US" sz="900" kern="100" dirty="0">
                <a:effectLst/>
                <a:latin typeface="Arial" panose="020B0604020202020204" pitchFamily="34" charset="0"/>
                <a:ea typeface="Aptos" panose="020B0004020202020204" pitchFamily="34" charset="0"/>
                <a:cs typeface="Arial" panose="020B0604020202020204" pitchFamily="34" charset="0"/>
              </a:rPr>
              <a:t>  </a:t>
            </a:r>
            <a:endParaRPr lang="fr-CA" sz="900" kern="100" dirty="0">
              <a:effectLst/>
              <a:latin typeface="Arial" panose="020B0604020202020204" pitchFamily="34" charset="0"/>
              <a:ea typeface="Aptos" panose="020B0004020202020204" pitchFamily="34" charset="0"/>
              <a:cs typeface="Arial" panose="020B0604020202020204" pitchFamily="34" charset="0"/>
            </a:endParaRPr>
          </a:p>
          <a:p>
            <a:pPr marL="355600" indent="-355600"/>
            <a:r>
              <a:rPr lang="fr-CA" sz="900" kern="100" dirty="0">
                <a:effectLst/>
                <a:latin typeface="Arial" panose="020B0604020202020204" pitchFamily="34" charset="0"/>
                <a:ea typeface="Aptos" panose="020B0004020202020204" pitchFamily="34" charset="0"/>
                <a:cs typeface="Arial" panose="020B0604020202020204" pitchFamily="34" charset="0"/>
              </a:rPr>
              <a:t>Santé Canada. (2003). </a:t>
            </a:r>
            <a:r>
              <a:rPr lang="fr-CA" sz="900" i="1" kern="100" dirty="0">
                <a:effectLst/>
                <a:latin typeface="Arial" panose="020B0604020202020204" pitchFamily="34" charset="0"/>
                <a:ea typeface="Aptos" panose="020B0004020202020204" pitchFamily="34" charset="0"/>
                <a:cs typeface="Arial" panose="020B0604020202020204" pitchFamily="34" charset="0"/>
              </a:rPr>
              <a:t>Portail des médicaments et produits de santé : Crestor</a:t>
            </a:r>
            <a:r>
              <a:rPr lang="fr-CA" sz="900" kern="100" dirty="0">
                <a:effectLst/>
                <a:latin typeface="Arial" panose="020B0604020202020204" pitchFamily="34" charset="0"/>
                <a:ea typeface="Aptos" panose="020B0004020202020204" pitchFamily="34" charset="0"/>
                <a:cs typeface="Arial" panose="020B0604020202020204" pitchFamily="34" charset="0"/>
              </a:rPr>
              <a:t>. </a:t>
            </a:r>
            <a:r>
              <a:rPr lang="fr-CA" sz="900" kern="100" dirty="0">
                <a:effectLst/>
                <a:latin typeface="Arial" panose="020B0604020202020204" pitchFamily="34" charset="0"/>
                <a:ea typeface="Aptos" panose="020B0004020202020204" pitchFamily="34" charset="0"/>
                <a:cs typeface="Arial" panose="020B0604020202020204" pitchFamily="34" charset="0"/>
                <a:hlinkClick r:id="rId10"/>
              </a:rPr>
              <a:t>https://pmps.hpfb-dgpsa.ca/dhpp/resource/71404</a:t>
            </a:r>
            <a:endParaRPr lang="fr-CA" sz="900" kern="100" dirty="0">
              <a:effectLst/>
              <a:latin typeface="Arial" panose="020B0604020202020204" pitchFamily="34" charset="0"/>
              <a:ea typeface="Aptos" panose="020B0004020202020204" pitchFamily="34" charset="0"/>
              <a:cs typeface="Arial" panose="020B0604020202020204" pitchFamily="34" charset="0"/>
            </a:endParaRPr>
          </a:p>
          <a:p>
            <a:pPr marL="355600" indent="-355600"/>
            <a:endParaRPr lang="fr-CA" sz="900" kern="100" dirty="0">
              <a:effectLst/>
              <a:latin typeface="Arial" panose="020B0604020202020204" pitchFamily="34" charset="0"/>
              <a:ea typeface="Aptos" panose="020B0004020202020204" pitchFamily="34" charset="0"/>
              <a:cs typeface="Arial" panose="020B0604020202020204" pitchFamily="34" charset="0"/>
            </a:endParaRPr>
          </a:p>
          <a:p>
            <a:pPr marL="355600" indent="-355600"/>
            <a:r>
              <a:rPr lang="fr-CA" sz="900" kern="100" dirty="0">
                <a:effectLst/>
                <a:latin typeface="Arial" panose="020B0604020202020204" pitchFamily="34" charset="0"/>
                <a:ea typeface="Aptos" panose="020B0004020202020204" pitchFamily="34" charset="0"/>
                <a:cs typeface="Arial" panose="020B0604020202020204" pitchFamily="34" charset="0"/>
              </a:rPr>
              <a:t>Société canadienne de physiologie de l'exercice. (2017). </a:t>
            </a:r>
            <a:r>
              <a:rPr lang="fr-CA" sz="900" i="1" kern="100" dirty="0">
                <a:effectLst/>
                <a:latin typeface="Arial" panose="020B0604020202020204" pitchFamily="34" charset="0"/>
                <a:ea typeface="Aptos" panose="020B0004020202020204" pitchFamily="34" charset="0"/>
                <a:cs typeface="Arial" panose="020B0604020202020204" pitchFamily="34" charset="0"/>
              </a:rPr>
              <a:t>Menez une vie plus active</a:t>
            </a:r>
            <a:r>
              <a:rPr lang="fr-CA" sz="900" kern="100" dirty="0">
                <a:effectLst/>
                <a:latin typeface="Arial" panose="020B0604020202020204" pitchFamily="34" charset="0"/>
                <a:ea typeface="Aptos" panose="020B0004020202020204" pitchFamily="34" charset="0"/>
                <a:cs typeface="Arial" panose="020B0604020202020204" pitchFamily="34" charset="0"/>
              </a:rPr>
              <a:t> [Questionnaire]. </a:t>
            </a:r>
            <a:r>
              <a:rPr lang="fr-CA" sz="900" u="sng" kern="100" dirty="0">
                <a:solidFill>
                  <a:srgbClr val="467886"/>
                </a:solidFill>
                <a:effectLst/>
                <a:latin typeface="Arial" panose="020B0604020202020204" pitchFamily="34" charset="0"/>
                <a:ea typeface="Aptos" panose="020B0004020202020204" pitchFamily="34" charset="0"/>
                <a:cs typeface="Arial" panose="020B0604020202020204" pitchFamily="34" charset="0"/>
                <a:hlinkClick r:id="rId11"/>
              </a:rPr>
              <a:t>https://scpe.ca/wp-content/uploads/2021/06/QUESTIONNAIREMENEZUNEVIEPLUSACTIVE.pdf</a:t>
            </a:r>
            <a:endParaRPr lang="fr-CA" sz="900" kern="100" dirty="0">
              <a:effectLst/>
              <a:latin typeface="Arial" panose="020B0604020202020204" pitchFamily="34" charset="0"/>
              <a:ea typeface="Aptos" panose="020B0004020202020204" pitchFamily="34" charset="0"/>
              <a:cs typeface="Arial" panose="020B0604020202020204" pitchFamily="34" charset="0"/>
            </a:endParaRPr>
          </a:p>
          <a:p>
            <a:r>
              <a:rPr lang="fr-CA" sz="900" kern="100" dirty="0">
                <a:effectLst/>
                <a:latin typeface="Arial" panose="020B0604020202020204" pitchFamily="34" charset="0"/>
                <a:ea typeface="Aptos" panose="020B0004020202020204" pitchFamily="34" charset="0"/>
                <a:cs typeface="Arial" panose="020B0604020202020204" pitchFamily="34" charset="0"/>
              </a:rPr>
              <a:t> </a:t>
            </a:r>
          </a:p>
          <a:p>
            <a:pPr marL="355600" indent="-355600"/>
            <a:r>
              <a:rPr lang="fr-CA" sz="900" dirty="0">
                <a:effectLst/>
                <a:latin typeface="Arial" panose="020B0604020202020204" pitchFamily="34" charset="0"/>
                <a:ea typeface="Aptos" panose="020B0004020202020204" pitchFamily="34" charset="0"/>
                <a:cs typeface="Arial" panose="020B0604020202020204" pitchFamily="34" charset="0"/>
              </a:rPr>
              <a:t>Société canadienne de physiologie de l'exercice. (2025). </a:t>
            </a:r>
            <a:r>
              <a:rPr lang="fr-CA" sz="900" i="1" dirty="0">
                <a:effectLst/>
                <a:latin typeface="Arial" panose="020B0604020202020204" pitchFamily="34" charset="0"/>
                <a:ea typeface="Aptos" panose="020B0004020202020204" pitchFamily="34" charset="0"/>
                <a:cs typeface="Arial" panose="020B0604020202020204" pitchFamily="34" charset="0"/>
              </a:rPr>
              <a:t>DIRECTIVES CANADIENNES EN MATIÈRE DE MOUVEMENT SUR  24 HEURES POUR LES ADULTES ÂGÉS DE 18 À 64 ANS : Une approche intégrée regroupant l’activité physique, le comportement sédentaire et le sommeil</a:t>
            </a:r>
            <a:r>
              <a:rPr lang="fr-CA" sz="900" dirty="0">
                <a:effectLst/>
                <a:latin typeface="Arial" panose="020B0604020202020204" pitchFamily="34" charset="0"/>
                <a:ea typeface="Aptos" panose="020B0004020202020204" pitchFamily="34" charset="0"/>
                <a:cs typeface="Arial" panose="020B0604020202020204" pitchFamily="34" charset="0"/>
              </a:rPr>
              <a:t>. </a:t>
            </a:r>
            <a:r>
              <a:rPr lang="fr-CA" sz="900" u="sng" dirty="0">
                <a:solidFill>
                  <a:srgbClr val="467886"/>
                </a:solidFill>
                <a:effectLst/>
                <a:latin typeface="Arial" panose="020B0604020202020204" pitchFamily="34" charset="0"/>
                <a:ea typeface="Aptos" panose="020B0004020202020204" pitchFamily="34" charset="0"/>
                <a:cs typeface="Arial" panose="020B0604020202020204" pitchFamily="34" charset="0"/>
                <a:hlinkClick r:id="rId12"/>
              </a:rPr>
              <a:t>https://csepguidelines.ca/language/fr/directives/adultes_18-64/</a:t>
            </a:r>
            <a:endParaRPr sz="900" dirty="0">
              <a:solidFill>
                <a:srgbClr val="0D266D"/>
              </a:solidFill>
              <a:latin typeface="Arial" panose="020B0604020202020204" pitchFamily="34" charset="0"/>
              <a:cs typeface="Arial" panose="020B0604020202020204" pitchFamily="34" charset="0"/>
              <a:sym typeface="Arial"/>
            </a:endParaRPr>
          </a:p>
          <a:p>
            <a:pPr marL="0" marR="0" lvl="0" indent="0" algn="l" rtl="0">
              <a:lnSpc>
                <a:spcPct val="95000"/>
              </a:lnSpc>
              <a:spcBef>
                <a:spcPts val="1200"/>
              </a:spcBef>
              <a:spcAft>
                <a:spcPts val="0"/>
              </a:spcAft>
              <a:buClr>
                <a:schemeClr val="dk1"/>
              </a:buClr>
              <a:buSzPts val="935"/>
              <a:buFont typeface="Arial"/>
              <a:buNone/>
            </a:pPr>
            <a:endParaRPr sz="900" dirty="0">
              <a:solidFill>
                <a:srgbClr val="0D266D"/>
              </a:solidFill>
              <a:latin typeface="Arial" panose="020B0604020202020204" pitchFamily="34" charset="0"/>
              <a:cs typeface="Arial" panose="020B0604020202020204" pitchFamily="34" charset="0"/>
              <a:sym typeface="Arial"/>
            </a:endParaRPr>
          </a:p>
          <a:p>
            <a:pPr marL="0" marR="0" lvl="0" indent="0" algn="l" rtl="0">
              <a:lnSpc>
                <a:spcPct val="95000"/>
              </a:lnSpc>
              <a:spcBef>
                <a:spcPts val="1200"/>
              </a:spcBef>
              <a:spcAft>
                <a:spcPts val="1200"/>
              </a:spcAft>
              <a:buClr>
                <a:schemeClr val="dk1"/>
              </a:buClr>
              <a:buSzPts val="935"/>
              <a:buFont typeface="Arial"/>
              <a:buNone/>
            </a:pPr>
            <a:endParaRPr sz="900" dirty="0">
              <a:solidFill>
                <a:srgbClr val="0D266D"/>
              </a:solidFill>
              <a:latin typeface="Arial" panose="020B0604020202020204" pitchFamily="34" charset="0"/>
              <a:cs typeface="Arial" panose="020B0604020202020204" pitchFamily="34" charset="0"/>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91">
          <a:extLst>
            <a:ext uri="{FF2B5EF4-FFF2-40B4-BE49-F238E27FC236}">
              <a16:creationId xmlns:a16="http://schemas.microsoft.com/office/drawing/2014/main" id="{F91CCF3D-0922-F6B7-42C3-09B8B64D76AF}"/>
            </a:ext>
          </a:extLst>
        </p:cNvPr>
        <p:cNvGrpSpPr/>
        <p:nvPr/>
      </p:nvGrpSpPr>
      <p:grpSpPr>
        <a:xfrm>
          <a:off x="0" y="0"/>
          <a:ext cx="0" cy="0"/>
          <a:chOff x="0" y="0"/>
          <a:chExt cx="0" cy="0"/>
        </a:xfrm>
      </p:grpSpPr>
      <p:sp>
        <p:nvSpPr>
          <p:cNvPr id="392" name="Google Shape;392;p36">
            <a:extLst>
              <a:ext uri="{FF2B5EF4-FFF2-40B4-BE49-F238E27FC236}">
                <a16:creationId xmlns:a16="http://schemas.microsoft.com/office/drawing/2014/main" id="{42724F96-9986-4CF7-D6D8-0E85810D8B91}"/>
              </a:ext>
            </a:extLst>
          </p:cNvPr>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393" name="Google Shape;393;p36" descr="Cœur avec battements avec un remplissage uni">
            <a:extLst>
              <a:ext uri="{FF2B5EF4-FFF2-40B4-BE49-F238E27FC236}">
                <a16:creationId xmlns:a16="http://schemas.microsoft.com/office/drawing/2014/main" id="{F815E1CC-C1F0-5562-45F0-007FC2EDE9E9}"/>
              </a:ext>
            </a:extLst>
          </p:cNvPr>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4" name="Google Shape;604;p63">
            <a:extLst>
              <a:ext uri="{FF2B5EF4-FFF2-40B4-BE49-F238E27FC236}">
                <a16:creationId xmlns:a16="http://schemas.microsoft.com/office/drawing/2014/main" id="{657A0159-CC01-AF2A-8072-6F8206C3AB96}"/>
              </a:ext>
            </a:extLst>
          </p:cNvPr>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latin typeface="Aptos" panose="020B0004020202020204" pitchFamily="34" charset="0"/>
              </a:rPr>
              <a:t>Remerciements</a:t>
            </a:r>
            <a:endParaRPr dirty="0">
              <a:latin typeface="Aptos" panose="020B0004020202020204" pitchFamily="34" charset="0"/>
            </a:endParaRPr>
          </a:p>
        </p:txBody>
      </p:sp>
      <p:sp>
        <p:nvSpPr>
          <p:cNvPr id="5" name="Google Shape;78;p2">
            <a:extLst>
              <a:ext uri="{FF2B5EF4-FFF2-40B4-BE49-F238E27FC236}">
                <a16:creationId xmlns:a16="http://schemas.microsoft.com/office/drawing/2014/main" id="{52524613-FA8A-81D3-8B6E-F14FA33EB9C0}"/>
              </a:ext>
            </a:extLst>
          </p:cNvPr>
          <p:cNvSpPr txBox="1"/>
          <p:nvPr/>
        </p:nvSpPr>
        <p:spPr>
          <a:xfrm>
            <a:off x="377100" y="1274083"/>
            <a:ext cx="8389800" cy="60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fr-CA" sz="1600" b="1" u="none" strike="noStrike" cap="none" dirty="0">
                <a:solidFill>
                  <a:srgbClr val="0D266D"/>
                </a:solidFill>
                <a:latin typeface="Arial" panose="020B0604020202020204" pitchFamily="34" charset="0"/>
                <a:cs typeface="Arial" panose="020B0604020202020204" pitchFamily="34" charset="0"/>
                <a:sym typeface="Arial"/>
              </a:rPr>
              <a:t>Nous tenons à remercier les personnes suivantes pour leur contribution à ce manuel électronique :</a:t>
            </a:r>
            <a:endParaRPr lang="fr-CA" sz="1600" b="1" dirty="0">
              <a:solidFill>
                <a:srgbClr val="0D266D"/>
              </a:solidFill>
              <a:latin typeface="Arial" panose="020B0604020202020204" pitchFamily="34" charset="0"/>
              <a:cs typeface="Arial" panose="020B0604020202020204" pitchFamily="34" charset="0"/>
              <a:sym typeface="Arial"/>
            </a:endParaRPr>
          </a:p>
          <a:p>
            <a:pPr marL="0" marR="0" lvl="0" indent="0" algn="l" rtl="0">
              <a:lnSpc>
                <a:spcPct val="100000"/>
              </a:lnSpc>
              <a:spcBef>
                <a:spcPts val="0"/>
              </a:spcBef>
              <a:spcAft>
                <a:spcPts val="0"/>
              </a:spcAft>
              <a:buClr>
                <a:srgbClr val="000000"/>
              </a:buClr>
              <a:buSzPts val="1400"/>
              <a:buFont typeface="Arial"/>
              <a:buNone/>
            </a:pPr>
            <a:r>
              <a:rPr lang="fr-CA" sz="1600" u="none" strike="noStrike" cap="none" dirty="0">
                <a:solidFill>
                  <a:srgbClr val="0D266D"/>
                </a:solidFill>
                <a:latin typeface="Arial" panose="020B0604020202020204" pitchFamily="34" charset="0"/>
                <a:cs typeface="Arial" panose="020B0604020202020204" pitchFamily="34" charset="0"/>
                <a:sym typeface="Arial"/>
              </a:rPr>
              <a:t>Florence Fontaine-Bouchard, étudiante au baccalauréat en kinésiologie</a:t>
            </a:r>
          </a:p>
          <a:p>
            <a:pPr marL="0" marR="0" lvl="0" indent="0" algn="l" rtl="0">
              <a:lnSpc>
                <a:spcPct val="100000"/>
              </a:lnSpc>
              <a:spcBef>
                <a:spcPts val="0"/>
              </a:spcBef>
              <a:spcAft>
                <a:spcPts val="0"/>
              </a:spcAft>
              <a:buClr>
                <a:srgbClr val="000000"/>
              </a:buClr>
              <a:buSzPts val="1400"/>
              <a:buFont typeface="Arial"/>
              <a:buNone/>
            </a:pPr>
            <a:endParaRPr lang="fr-CA" sz="1600"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Josée Renaud, technicienne en intégration multimédia</a:t>
            </a:r>
            <a:endParaRPr lang="fr-CA" sz="1600" u="none" strike="noStrike" cap="none"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endParaRPr lang="fr-CA" sz="1600"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Julie </a:t>
            </a:r>
            <a:r>
              <a:rPr lang="fr-CA" sz="1600" dirty="0" err="1">
                <a:solidFill>
                  <a:srgbClr val="0D266D"/>
                </a:solidFill>
                <a:latin typeface="Arial" panose="020B0604020202020204" pitchFamily="34" charset="0"/>
                <a:cs typeface="Arial" panose="020B0604020202020204" pitchFamily="34" charset="0"/>
                <a:sym typeface="Arial"/>
              </a:rPr>
              <a:t>Labbé</a:t>
            </a:r>
            <a:r>
              <a:rPr lang="fr-CA" sz="1600" dirty="0">
                <a:solidFill>
                  <a:srgbClr val="0D266D"/>
                </a:solidFill>
                <a:latin typeface="Arial" panose="020B0604020202020204" pitchFamily="34" charset="0"/>
                <a:cs typeface="Arial" panose="020B0604020202020204" pitchFamily="34" charset="0"/>
                <a:sym typeface="Arial"/>
              </a:rPr>
              <a:t>, bibliothécaire</a:t>
            </a:r>
          </a:p>
          <a:p>
            <a:pPr>
              <a:buClr>
                <a:srgbClr val="000000"/>
              </a:buClr>
              <a:buSzPts val="1400"/>
            </a:pPr>
            <a:endParaRPr lang="fr-CA" sz="1600"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Luc Bérubé, technicien en informatique</a:t>
            </a:r>
          </a:p>
          <a:p>
            <a:pPr>
              <a:buClr>
                <a:srgbClr val="000000"/>
              </a:buClr>
              <a:buSzPts val="1400"/>
            </a:pPr>
            <a:endParaRPr lang="fr-CA" sz="1600" dirty="0">
              <a:solidFill>
                <a:srgbClr val="0D266D"/>
              </a:solidFill>
              <a:latin typeface="Arial" panose="020B0604020202020204" pitchFamily="34" charset="0"/>
              <a:cs typeface="Arial" panose="020B0604020202020204" pitchFamily="34" charset="0"/>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Marie-Claude Blackburn, linguiste</a:t>
            </a:r>
          </a:p>
          <a:p>
            <a:pPr>
              <a:buClr>
                <a:srgbClr val="000000"/>
              </a:buClr>
              <a:buSzPts val="1400"/>
            </a:pPr>
            <a:endParaRPr lang="fr-CA" sz="1600"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Nathalie </a:t>
            </a:r>
            <a:r>
              <a:rPr lang="fr-CA" sz="1600" dirty="0" err="1">
                <a:solidFill>
                  <a:srgbClr val="0D266D"/>
                </a:solidFill>
                <a:latin typeface="Arial" panose="020B0604020202020204" pitchFamily="34" charset="0"/>
                <a:cs typeface="Arial" panose="020B0604020202020204" pitchFamily="34" charset="0"/>
                <a:sym typeface="Arial"/>
              </a:rPr>
              <a:t>Delalay</a:t>
            </a:r>
            <a:r>
              <a:rPr lang="fr-CA" sz="1600" dirty="0">
                <a:solidFill>
                  <a:srgbClr val="0D266D"/>
                </a:solidFill>
                <a:latin typeface="Arial" panose="020B0604020202020204" pitchFamily="34" charset="0"/>
                <a:cs typeface="Arial" panose="020B0604020202020204" pitchFamily="34" charset="0"/>
                <a:sym typeface="Arial"/>
              </a:rPr>
              <a:t>, médecin et professeure adjointe au Département de médecine de famille et de médecine d’urgence de l’Université de Sherbrooke</a:t>
            </a:r>
          </a:p>
          <a:p>
            <a:pPr>
              <a:buClr>
                <a:srgbClr val="000000"/>
              </a:buClr>
              <a:buSzPts val="1400"/>
            </a:pPr>
            <a:endParaRPr lang="fr-CA" sz="1600" dirty="0">
              <a:solidFill>
                <a:srgbClr val="0D266D"/>
              </a:solidFill>
              <a:latin typeface="Arial" panose="020B0604020202020204" pitchFamily="34" charset="0"/>
              <a:cs typeface="Arial" panose="020B0604020202020204" pitchFamily="34" charset="0"/>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Steeve Boulianne, patient partenaire</a:t>
            </a:r>
          </a:p>
          <a:p>
            <a:pPr marL="0" marR="0" lvl="0" indent="0" algn="l" rtl="0">
              <a:lnSpc>
                <a:spcPct val="100000"/>
              </a:lnSpc>
              <a:spcBef>
                <a:spcPts val="0"/>
              </a:spcBef>
              <a:spcAft>
                <a:spcPts val="0"/>
              </a:spcAft>
              <a:buClr>
                <a:srgbClr val="000000"/>
              </a:buClr>
              <a:buSzPts val="1400"/>
              <a:buFont typeface="Arial"/>
              <a:buNone/>
            </a:pPr>
            <a:endParaRPr lang="fr-CA" sz="1600" u="none" strike="noStrike" cap="none"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Stéphanie Collard, conseillère pédagogique en technologies éducatives</a:t>
            </a:r>
          </a:p>
          <a:p>
            <a:pPr marL="0" marR="0" lvl="0" indent="0" algn="l" rtl="0">
              <a:lnSpc>
                <a:spcPct val="100000"/>
              </a:lnSpc>
              <a:spcBef>
                <a:spcPts val="0"/>
              </a:spcBef>
              <a:spcAft>
                <a:spcPts val="0"/>
              </a:spcAft>
              <a:buClr>
                <a:srgbClr val="000000"/>
              </a:buClr>
              <a:buSzPts val="1400"/>
              <a:buFont typeface="Arial"/>
              <a:buNone/>
            </a:pPr>
            <a:endParaRPr lang="fr-CA" sz="1600" dirty="0">
              <a:solidFill>
                <a:srgbClr val="0D266D"/>
              </a:solidFill>
              <a:latin typeface="Arial" panose="020B0604020202020204" pitchFamily="34" charset="0"/>
              <a:cs typeface="Arial" panose="020B0604020202020204" pitchFamily="34" charset="0"/>
              <a:sym typeface="Arial"/>
            </a:endParaRPr>
          </a:p>
          <a:p>
            <a:pPr marL="0" marR="0" lvl="0" indent="0" algn="l" rtl="0">
              <a:lnSpc>
                <a:spcPct val="100000"/>
              </a:lnSpc>
              <a:spcBef>
                <a:spcPts val="0"/>
              </a:spcBef>
              <a:spcAft>
                <a:spcPts val="0"/>
              </a:spcAft>
              <a:buClr>
                <a:srgbClr val="000000"/>
              </a:buClr>
              <a:buSzPts val="1400"/>
              <a:buFont typeface="Arial"/>
              <a:buNone/>
            </a:pPr>
            <a:r>
              <a:rPr lang="fr-CA" sz="1600" u="none" strike="noStrike" cap="none" dirty="0" err="1">
                <a:solidFill>
                  <a:srgbClr val="0D266D"/>
                </a:solidFill>
                <a:latin typeface="Arial" panose="020B0604020202020204" pitchFamily="34" charset="0"/>
                <a:cs typeface="Arial" panose="020B0604020202020204" pitchFamily="34" charset="0"/>
                <a:sym typeface="Arial"/>
              </a:rPr>
              <a:t>Yawavi</a:t>
            </a:r>
            <a:r>
              <a:rPr lang="fr-CA" sz="1600" u="none" strike="noStrike" cap="none" dirty="0">
                <a:solidFill>
                  <a:srgbClr val="0D266D"/>
                </a:solidFill>
                <a:latin typeface="Arial" panose="020B0604020202020204" pitchFamily="34" charset="0"/>
                <a:cs typeface="Arial" panose="020B0604020202020204" pitchFamily="34" charset="0"/>
                <a:sym typeface="Arial"/>
              </a:rPr>
              <a:t> </a:t>
            </a:r>
            <a:r>
              <a:rPr lang="fr-CA" sz="1600" u="none" strike="noStrike" cap="none" dirty="0" err="1">
                <a:solidFill>
                  <a:srgbClr val="0D266D"/>
                </a:solidFill>
                <a:latin typeface="Arial" panose="020B0604020202020204" pitchFamily="34" charset="0"/>
                <a:cs typeface="Arial" panose="020B0604020202020204" pitchFamily="34" charset="0"/>
                <a:sym typeface="Arial"/>
              </a:rPr>
              <a:t>Katchobi-Abalo</a:t>
            </a:r>
            <a:r>
              <a:rPr lang="fr-CA" sz="1600" u="none" strike="noStrike" cap="none" dirty="0">
                <a:solidFill>
                  <a:srgbClr val="0D266D"/>
                </a:solidFill>
                <a:latin typeface="Arial" panose="020B0604020202020204" pitchFamily="34" charset="0"/>
                <a:cs typeface="Arial" panose="020B0604020202020204" pitchFamily="34" charset="0"/>
                <a:sym typeface="Arial"/>
              </a:rPr>
              <a:t>, </a:t>
            </a:r>
            <a:r>
              <a:rPr lang="fr-CA" sz="1600" dirty="0">
                <a:solidFill>
                  <a:srgbClr val="0D266D"/>
                </a:solidFill>
                <a:latin typeface="Arial" panose="020B0604020202020204" pitchFamily="34" charset="0"/>
                <a:cs typeface="Arial" panose="020B0604020202020204" pitchFamily="34" charset="0"/>
                <a:sym typeface="Arial"/>
              </a:rPr>
              <a:t>kinésiologue et étudiante à la maîtrise en santé durable</a:t>
            </a:r>
          </a:p>
          <a:p>
            <a:pPr marL="0" marR="0" lvl="0" indent="0" algn="l" rtl="0">
              <a:lnSpc>
                <a:spcPct val="100000"/>
              </a:lnSpc>
              <a:spcBef>
                <a:spcPts val="0"/>
              </a:spcBef>
              <a:spcAft>
                <a:spcPts val="0"/>
              </a:spcAft>
              <a:buClr>
                <a:srgbClr val="000000"/>
              </a:buClr>
              <a:buSzPts val="1400"/>
              <a:buFont typeface="Arial"/>
              <a:buNone/>
            </a:pPr>
            <a:endParaRPr lang="fr-CA" sz="1600" u="none" strike="noStrike" cap="none" dirty="0">
              <a:solidFill>
                <a:srgbClr val="0D266D"/>
              </a:solidFill>
              <a:latin typeface="Arial" panose="020B0604020202020204" pitchFamily="34" charset="0"/>
              <a:cs typeface="Arial" panose="020B0604020202020204" pitchFamily="34" charset="0"/>
              <a:sym typeface="Arial"/>
            </a:endParaRPr>
          </a:p>
          <a:p>
            <a:pPr marL="0" marR="0" lvl="0" indent="0" algn="l" rtl="0">
              <a:lnSpc>
                <a:spcPct val="100000"/>
              </a:lnSpc>
              <a:spcBef>
                <a:spcPts val="0"/>
              </a:spcBef>
              <a:spcAft>
                <a:spcPts val="0"/>
              </a:spcAft>
              <a:buClr>
                <a:srgbClr val="000000"/>
              </a:buClr>
              <a:buSzPts val="1400"/>
              <a:buFont typeface="Arial"/>
              <a:buNone/>
            </a:pPr>
            <a:endParaRPr lang="fr-CA" sz="1600" u="none" strike="noStrike" cap="none" dirty="0">
              <a:solidFill>
                <a:srgbClr val="0D266D"/>
              </a:solidFill>
              <a:latin typeface="Arial" panose="020B0604020202020204" pitchFamily="34" charset="0"/>
              <a:cs typeface="Arial" panose="020B0604020202020204" pitchFamily="34" charset="0"/>
              <a:sym typeface="Arial"/>
            </a:endParaRPr>
          </a:p>
          <a:p>
            <a:pPr marL="0" marR="0" lvl="0" indent="0" algn="l" rtl="0">
              <a:lnSpc>
                <a:spcPct val="100000"/>
              </a:lnSpc>
              <a:spcBef>
                <a:spcPts val="0"/>
              </a:spcBef>
              <a:spcAft>
                <a:spcPts val="0"/>
              </a:spcAft>
              <a:buClr>
                <a:srgbClr val="000000"/>
              </a:buClr>
              <a:buSzPts val="1400"/>
              <a:buFont typeface="Arial"/>
              <a:buNone/>
            </a:pPr>
            <a:endParaRPr lang="fr-CA" sz="1600" u="none" strike="noStrike" cap="none" dirty="0">
              <a:solidFill>
                <a:srgbClr val="0D266D"/>
              </a:solidFill>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25318838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611"/>
        <p:cNvGrpSpPr/>
        <p:nvPr/>
      </p:nvGrpSpPr>
      <p:grpSpPr>
        <a:xfrm>
          <a:off x="0" y="0"/>
          <a:ext cx="0" cy="0"/>
          <a:chOff x="0" y="0"/>
          <a:chExt cx="0" cy="0"/>
        </a:xfrm>
      </p:grpSpPr>
      <p:pic>
        <p:nvPicPr>
          <p:cNvPr id="612" name="Google Shape;612;p64" descr="Une image contenant texte, Graphique, Police, graphisme&#10;&#10;Description générée automatiquement"/>
          <p:cNvPicPr preferRelativeResize="0"/>
          <p:nvPr/>
        </p:nvPicPr>
        <p:blipFill rotWithShape="1">
          <a:blip r:embed="rId3">
            <a:alphaModFix/>
          </a:blip>
          <a:srcRect/>
          <a:stretch/>
        </p:blipFill>
        <p:spPr>
          <a:xfrm>
            <a:off x="3582647" y="4547017"/>
            <a:ext cx="2132352" cy="675534"/>
          </a:xfrm>
          <a:prstGeom prst="rect">
            <a:avLst/>
          </a:prstGeom>
          <a:noFill/>
          <a:ln>
            <a:noFill/>
          </a:ln>
        </p:spPr>
      </p:pic>
      <p:pic>
        <p:nvPicPr>
          <p:cNvPr id="613" name="Google Shape;613;p64" descr="Une image contenant Police, Graphique, logo, typographie&#10;&#10;Description générée automatiquement"/>
          <p:cNvPicPr preferRelativeResize="0"/>
          <p:nvPr/>
        </p:nvPicPr>
        <p:blipFill rotWithShape="1">
          <a:blip r:embed="rId4">
            <a:alphaModFix/>
          </a:blip>
          <a:srcRect/>
          <a:stretch/>
        </p:blipFill>
        <p:spPr>
          <a:xfrm>
            <a:off x="6106012" y="4712684"/>
            <a:ext cx="1176530" cy="365761"/>
          </a:xfrm>
          <a:prstGeom prst="rect">
            <a:avLst/>
          </a:prstGeom>
          <a:noFill/>
          <a:ln>
            <a:noFill/>
          </a:ln>
        </p:spPr>
      </p:pic>
      <p:sp>
        <p:nvSpPr>
          <p:cNvPr id="614" name="Google Shape;614;p64"/>
          <p:cNvSpPr txBox="1"/>
          <p:nvPr/>
        </p:nvSpPr>
        <p:spPr>
          <a:xfrm>
            <a:off x="1690979" y="5482565"/>
            <a:ext cx="5928195"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1400" b="1" dirty="0">
                <a:solidFill>
                  <a:schemeClr val="dk1"/>
                </a:solidFill>
                <a:latin typeface="Arial"/>
                <a:ea typeface="Arial"/>
                <a:cs typeface="Arial"/>
                <a:sym typeface="Arial"/>
              </a:rPr>
              <a:t>Pour citer ce manuel électronique :</a:t>
            </a:r>
            <a:endParaRPr dirty="0"/>
          </a:p>
          <a:p>
            <a:pPr marL="0" marR="0" lvl="0" indent="0" algn="l" rtl="0">
              <a:spcBef>
                <a:spcPts val="0"/>
              </a:spcBef>
              <a:spcAft>
                <a:spcPts val="0"/>
              </a:spcAft>
              <a:buNone/>
            </a:pPr>
            <a:r>
              <a:rPr lang="fr-CA" sz="1400" dirty="0">
                <a:solidFill>
                  <a:schemeClr val="dk1"/>
                </a:solidFill>
                <a:latin typeface="Arial"/>
                <a:ea typeface="Arial"/>
                <a:cs typeface="Arial"/>
                <a:sym typeface="Arial"/>
              </a:rPr>
              <a:t>Blackburn, P. (2025). </a:t>
            </a:r>
            <a:r>
              <a:rPr lang="fr-CA" sz="1400" i="1" dirty="0">
                <a:solidFill>
                  <a:schemeClr val="dk1"/>
                </a:solidFill>
                <a:latin typeface="Arial"/>
                <a:ea typeface="Arial"/>
                <a:cs typeface="Arial"/>
                <a:sym typeface="Arial"/>
              </a:rPr>
              <a:t>L’exercice et l’hypertension artérielle – Partie 1</a:t>
            </a:r>
            <a:r>
              <a:rPr lang="fr-CA" sz="1400" dirty="0">
                <a:solidFill>
                  <a:schemeClr val="dk1"/>
                </a:solidFill>
                <a:latin typeface="Arial"/>
                <a:ea typeface="Arial"/>
                <a:cs typeface="Arial"/>
                <a:sym typeface="Arial"/>
              </a:rPr>
              <a:t>. </a:t>
            </a:r>
            <a:r>
              <a:rPr lang="fr-CA" dirty="0" err="1">
                <a:solidFill>
                  <a:schemeClr val="dk1"/>
                </a:solidFill>
              </a:rPr>
              <a:t>f</a:t>
            </a:r>
            <a:r>
              <a:rPr lang="fr-CA" sz="1400" dirty="0" err="1">
                <a:solidFill>
                  <a:schemeClr val="dk1"/>
                </a:solidFill>
                <a:latin typeface="Arial"/>
                <a:ea typeface="Arial"/>
                <a:cs typeface="Arial"/>
                <a:sym typeface="Arial"/>
              </a:rPr>
              <a:t>abriqueREL</a:t>
            </a:r>
            <a:r>
              <a:rPr lang="fr-CA" sz="1400" dirty="0">
                <a:solidFill>
                  <a:schemeClr val="dk1"/>
                </a:solidFill>
                <a:latin typeface="Arial"/>
                <a:ea typeface="Arial"/>
                <a:cs typeface="Arial"/>
                <a:sym typeface="Arial"/>
              </a:rPr>
              <a:t>. Sous licence </a:t>
            </a:r>
            <a:r>
              <a:rPr lang="fr-CA" sz="1400" u="sng" dirty="0">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CC BY NC SA 4.0</a:t>
            </a:r>
            <a:r>
              <a:rPr lang="fr-CA" sz="1400" dirty="0">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a:t>
            </a:r>
            <a:endParaRPr sz="1400" dirty="0">
              <a:solidFill>
                <a:schemeClr val="dk1"/>
              </a:solidFill>
              <a:latin typeface="Arial"/>
              <a:ea typeface="Arial"/>
              <a:cs typeface="Arial"/>
              <a:sym typeface="Arial"/>
            </a:endParaRPr>
          </a:p>
        </p:txBody>
      </p:sp>
      <p:sp>
        <p:nvSpPr>
          <p:cNvPr id="615" name="Google Shape;615;p64"/>
          <p:cNvSpPr txBox="1">
            <a:spLocks noGrp="1"/>
          </p:cNvSpPr>
          <p:nvPr>
            <p:ph type="title"/>
          </p:nvPr>
        </p:nvSpPr>
        <p:spPr>
          <a:xfrm>
            <a:off x="635000" y="845310"/>
            <a:ext cx="7154653" cy="736159"/>
          </a:xfrm>
          <a:prstGeom prst="rect">
            <a:avLst/>
          </a:prstGeom>
          <a:noFill/>
          <a:ln>
            <a:noFill/>
          </a:ln>
        </p:spPr>
        <p:txBody>
          <a:bodyPr spcFirstLastPara="1" wrap="square" lIns="91425" tIns="45700" rIns="91425" bIns="45700" anchor="ctr" anchorCtr="0">
            <a:normAutofit fontScale="90000"/>
          </a:bodyPr>
          <a:lstStyle/>
          <a:p>
            <a:pPr marL="0" lvl="0" indent="0" algn="r" rtl="0">
              <a:lnSpc>
                <a:spcPct val="90000"/>
              </a:lnSpc>
              <a:spcBef>
                <a:spcPts val="0"/>
              </a:spcBef>
              <a:spcAft>
                <a:spcPts val="0"/>
              </a:spcAft>
              <a:buClr>
                <a:srgbClr val="D60B41"/>
              </a:buClr>
              <a:buSzPct val="100000"/>
              <a:buFont typeface="Play"/>
              <a:buNone/>
            </a:pPr>
            <a:r>
              <a:rPr lang="fr-CA" dirty="0"/>
              <a:t>L’exercice et l’hypertension artérielle – Partie 1</a:t>
            </a:r>
            <a:endParaRPr dirty="0"/>
          </a:p>
        </p:txBody>
      </p:sp>
      <p:cxnSp>
        <p:nvCxnSpPr>
          <p:cNvPr id="616" name="Google Shape;616;p64"/>
          <p:cNvCxnSpPr/>
          <p:nvPr/>
        </p:nvCxnSpPr>
        <p:spPr>
          <a:xfrm>
            <a:off x="1861458" y="5366657"/>
            <a:ext cx="5497285" cy="0"/>
          </a:xfrm>
          <a:prstGeom prst="straightConnector1">
            <a:avLst/>
          </a:prstGeom>
          <a:noFill/>
          <a:ln w="9525" cap="flat" cmpd="sng">
            <a:solidFill>
              <a:srgbClr val="D60B41"/>
            </a:solidFill>
            <a:prstDash val="solid"/>
            <a:miter lim="800000"/>
            <a:headEnd type="none" w="sm" len="sm"/>
            <a:tailEnd type="none" w="sm" len="sm"/>
          </a:ln>
        </p:spPr>
      </p:cxnSp>
      <p:pic>
        <p:nvPicPr>
          <p:cNvPr id="617" name="Google Shape;617;p64" descr="Une image contenant Police, symbole, Graphique, capture d’écran&#10;&#10;Description générée automatiquement"/>
          <p:cNvPicPr preferRelativeResize="0"/>
          <p:nvPr/>
        </p:nvPicPr>
        <p:blipFill rotWithShape="1">
          <a:blip r:embed="rId6">
            <a:alphaModFix/>
          </a:blip>
          <a:srcRect/>
          <a:stretch/>
        </p:blipFill>
        <p:spPr>
          <a:xfrm>
            <a:off x="1782055" y="6437129"/>
            <a:ext cx="920633" cy="32366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Consignes d’utilisation</a:t>
            </a:r>
            <a:endParaRPr dirty="0"/>
          </a:p>
        </p:txBody>
      </p:sp>
      <p:pic>
        <p:nvPicPr>
          <p:cNvPr id="86" name="Google Shape;86;p3"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87" name="Google Shape;87;p3"/>
          <p:cNvSpPr txBox="1"/>
          <p:nvPr/>
        </p:nvSpPr>
        <p:spPr>
          <a:xfrm>
            <a:off x="431244" y="1804767"/>
            <a:ext cx="8281511" cy="4103647"/>
          </a:xfrm>
          <a:prstGeom prst="rect">
            <a:avLst/>
          </a:prstGeom>
          <a:noFill/>
          <a:ln>
            <a:noFill/>
          </a:ln>
        </p:spPr>
        <p:txBody>
          <a:bodyPr spcFirstLastPara="1" wrap="square" lIns="91425" tIns="45700" rIns="91425" bIns="45700" anchor="t" anchorCtr="0">
            <a:spAutoFit/>
          </a:bodyPr>
          <a:lstStyle/>
          <a:p>
            <a:pPr marL="285750" marR="0" lvl="0" indent="-285750" algn="just" rtl="0">
              <a:spcBef>
                <a:spcPts val="0"/>
              </a:spcBef>
              <a:spcAft>
                <a:spcPts val="0"/>
              </a:spcAft>
              <a:buClr>
                <a:srgbClr val="0D266D"/>
              </a:buClr>
              <a:buSzPts val="1800"/>
              <a:buFont typeface="Arial"/>
              <a:buChar char="•"/>
            </a:pPr>
            <a:r>
              <a:rPr lang="fr-CA" sz="1800" b="0" i="0" u="none" strike="noStrike" dirty="0">
                <a:solidFill>
                  <a:srgbClr val="0D266D"/>
                </a:solidFill>
                <a:latin typeface="Arial"/>
                <a:ea typeface="Arial"/>
                <a:cs typeface="Arial"/>
                <a:sym typeface="Arial"/>
              </a:rPr>
              <a:t>Cliquer sur les flèches en haut à droite pour mettre en mode « plein écran ».</a:t>
            </a:r>
            <a:endParaRPr sz="1800" dirty="0"/>
          </a:p>
          <a:p>
            <a:pPr marL="285750" marR="0" lvl="0" indent="-285750" algn="just" rtl="0">
              <a:spcBef>
                <a:spcPts val="1000"/>
              </a:spcBef>
              <a:spcAft>
                <a:spcPts val="0"/>
              </a:spcAft>
              <a:buClr>
                <a:srgbClr val="0D266D"/>
              </a:buClr>
              <a:buSzPts val="1800"/>
              <a:buFont typeface="Arial"/>
              <a:buChar char="•"/>
            </a:pPr>
            <a:r>
              <a:rPr lang="fr-CA" sz="1800" dirty="0">
                <a:solidFill>
                  <a:srgbClr val="0D266D"/>
                </a:solidFill>
                <a:latin typeface="Arial"/>
                <a:ea typeface="Arial"/>
                <a:cs typeface="Arial"/>
                <a:sym typeface="Arial"/>
              </a:rPr>
              <a:t>Par la suite, utiliser les flèches pour changer de page.</a:t>
            </a:r>
            <a:endParaRPr sz="1800" dirty="0"/>
          </a:p>
          <a:p>
            <a:pPr marL="285750" marR="0" lvl="0" indent="-285750" algn="just" rtl="0">
              <a:spcBef>
                <a:spcPts val="1000"/>
              </a:spcBef>
              <a:spcAft>
                <a:spcPts val="0"/>
              </a:spcAft>
              <a:buClr>
                <a:srgbClr val="0D266D"/>
              </a:buClr>
              <a:buSzPts val="1800"/>
              <a:buFont typeface="Arial"/>
              <a:buChar char="•"/>
            </a:pPr>
            <a:r>
              <a:rPr lang="fr-CA" sz="1800" b="0" i="0" u="none" strike="noStrike" dirty="0">
                <a:solidFill>
                  <a:srgbClr val="0D266D"/>
                </a:solidFill>
                <a:latin typeface="Arial"/>
                <a:ea typeface="Arial"/>
                <a:cs typeface="Arial"/>
                <a:sym typeface="Arial"/>
              </a:rPr>
              <a:t>À la fin du </a:t>
            </a:r>
            <a:r>
              <a:rPr lang="fr-CA" sz="1800" dirty="0">
                <a:solidFill>
                  <a:srgbClr val="0D266D"/>
                </a:solidFill>
                <a:latin typeface="Arial"/>
                <a:ea typeface="Arial"/>
                <a:cs typeface="Arial"/>
                <a:sym typeface="Arial"/>
              </a:rPr>
              <a:t>document, cliquer sur les flèches « réduire » en haut à droite.  </a:t>
            </a:r>
            <a:endParaRPr sz="1800" b="0" i="0" u="none" strike="noStrike" dirty="0">
              <a:solidFill>
                <a:srgbClr val="0D266D"/>
              </a:solidFill>
              <a:latin typeface="Arial"/>
              <a:ea typeface="Arial"/>
              <a:cs typeface="Arial"/>
              <a:sym typeface="Arial"/>
            </a:endParaRPr>
          </a:p>
          <a:p>
            <a:pPr marL="285750" marR="0" lvl="0" indent="-285750" algn="just" rtl="0">
              <a:spcBef>
                <a:spcPts val="1000"/>
              </a:spcBef>
              <a:spcAft>
                <a:spcPts val="0"/>
              </a:spcAft>
              <a:buClr>
                <a:srgbClr val="0D266D"/>
              </a:buClr>
              <a:buSzPts val="1800"/>
              <a:buFont typeface="Arial"/>
              <a:buChar char="•"/>
            </a:pPr>
            <a:r>
              <a:rPr lang="fr-CA" sz="1800" b="0" i="0" u="none" strike="noStrike" dirty="0">
                <a:solidFill>
                  <a:srgbClr val="0D266D"/>
                </a:solidFill>
                <a:latin typeface="Arial"/>
                <a:ea typeface="Arial"/>
                <a:cs typeface="Arial"/>
                <a:sym typeface="Arial"/>
              </a:rPr>
              <a:t>Répondre aux différentes questions </a:t>
            </a:r>
            <a:r>
              <a:rPr lang="fr-CA" sz="1800" dirty="0">
                <a:solidFill>
                  <a:srgbClr val="0D266D"/>
                </a:solidFill>
              </a:rPr>
              <a:t>du mieux que vous le pouvez</a:t>
            </a:r>
            <a:r>
              <a:rPr lang="fr-CA" sz="1800" b="0" i="0" u="none" strike="noStrike" dirty="0">
                <a:solidFill>
                  <a:srgbClr val="0D266D"/>
                </a:solidFill>
                <a:latin typeface="Arial"/>
                <a:ea typeface="Arial"/>
                <a:cs typeface="Arial"/>
                <a:sym typeface="Arial"/>
              </a:rPr>
              <a:t>.</a:t>
            </a:r>
            <a:endParaRPr sz="1800" b="0" dirty="0">
              <a:solidFill>
                <a:srgbClr val="0D266D"/>
              </a:solidFill>
              <a:latin typeface="Arial"/>
              <a:ea typeface="Arial"/>
              <a:cs typeface="Arial"/>
              <a:sym typeface="Arial"/>
            </a:endParaRPr>
          </a:p>
          <a:p>
            <a:pPr marL="285750" marR="0" lvl="0" indent="-285750" algn="just" rtl="0">
              <a:spcBef>
                <a:spcPts val="1000"/>
              </a:spcBef>
              <a:spcAft>
                <a:spcPts val="0"/>
              </a:spcAft>
              <a:buClr>
                <a:srgbClr val="0D266D"/>
              </a:buClr>
              <a:buSzPts val="1800"/>
              <a:buFont typeface="Arial"/>
              <a:buChar char="•"/>
            </a:pPr>
            <a:r>
              <a:rPr lang="fr-CA" sz="1800" b="0" i="0" u="none" strike="noStrike" dirty="0">
                <a:solidFill>
                  <a:srgbClr val="0D266D"/>
                </a:solidFill>
                <a:latin typeface="Arial"/>
                <a:ea typeface="Arial"/>
                <a:cs typeface="Arial"/>
                <a:sym typeface="Arial"/>
              </a:rPr>
              <a:t>Vous pouvez utiliser vos notes de cours et vos références pour répondre aux différentes questions.</a:t>
            </a:r>
            <a:endParaRPr sz="1800" dirty="0"/>
          </a:p>
          <a:p>
            <a:pPr marL="285750" marR="0" lvl="0" indent="-285750" algn="just" rtl="0">
              <a:spcBef>
                <a:spcPts val="1000"/>
              </a:spcBef>
              <a:spcAft>
                <a:spcPts val="0"/>
              </a:spcAft>
              <a:buClr>
                <a:srgbClr val="0D266D"/>
              </a:buClr>
              <a:buSzPts val="1800"/>
              <a:buFont typeface="Arial"/>
              <a:buChar char="•"/>
            </a:pPr>
            <a:r>
              <a:rPr lang="fr-CA" sz="1800" dirty="0">
                <a:solidFill>
                  <a:srgbClr val="0D266D"/>
                </a:solidFill>
                <a:latin typeface="Arial"/>
                <a:ea typeface="Arial"/>
                <a:cs typeface="Arial"/>
                <a:sym typeface="Arial"/>
              </a:rPr>
              <a:t>Vous aurez besoin d’une calculatrice, de feuilles et d’un crayon.</a:t>
            </a:r>
            <a:endParaRPr sz="1800" b="0" i="0" u="none" strike="noStrike" dirty="0">
              <a:solidFill>
                <a:srgbClr val="0D266D"/>
              </a:solidFill>
              <a:latin typeface="Arial"/>
              <a:ea typeface="Arial"/>
              <a:cs typeface="Arial"/>
              <a:sym typeface="Arial"/>
            </a:endParaRPr>
          </a:p>
          <a:p>
            <a:pPr marL="285750" marR="0" lvl="0" indent="-285750" algn="just" rtl="0">
              <a:spcBef>
                <a:spcPts val="1000"/>
              </a:spcBef>
              <a:spcAft>
                <a:spcPts val="0"/>
              </a:spcAft>
              <a:buClr>
                <a:srgbClr val="0D266D"/>
              </a:buClr>
              <a:buSzPts val="1800"/>
              <a:buFont typeface="Arial"/>
              <a:buChar char="•"/>
            </a:pPr>
            <a:r>
              <a:rPr lang="fr-CA" sz="1800" dirty="0">
                <a:solidFill>
                  <a:srgbClr val="0D266D"/>
                </a:solidFill>
                <a:latin typeface="Arial"/>
                <a:ea typeface="Arial"/>
                <a:cs typeface="Arial"/>
                <a:sym typeface="Arial"/>
              </a:rPr>
              <a:t>Amusez-vous!</a:t>
            </a:r>
            <a:endParaRPr sz="1800" dirty="0"/>
          </a:p>
          <a:p>
            <a:pPr marL="0" marR="0" lvl="0" indent="0" algn="ctr" rtl="0">
              <a:spcBef>
                <a:spcPts val="1000"/>
              </a:spcBef>
              <a:spcAft>
                <a:spcPts val="0"/>
              </a:spcAft>
              <a:buNone/>
            </a:pPr>
            <a:endParaRPr sz="1800" b="1" i="1" dirty="0">
              <a:solidFill>
                <a:srgbClr val="0D266D"/>
              </a:solidFill>
              <a:latin typeface="Arial"/>
              <a:ea typeface="Arial"/>
              <a:cs typeface="Arial"/>
              <a:sym typeface="Arial"/>
            </a:endParaRPr>
          </a:p>
          <a:p>
            <a:pPr marL="0" marR="0" lvl="0" indent="0" algn="ctr" rtl="0">
              <a:spcBef>
                <a:spcPts val="1000"/>
              </a:spcBef>
              <a:spcAft>
                <a:spcPts val="0"/>
              </a:spcAft>
              <a:buNone/>
            </a:pPr>
            <a:r>
              <a:rPr lang="fr-CA" sz="1600" b="1" i="1" dirty="0">
                <a:solidFill>
                  <a:srgbClr val="0D266D"/>
                </a:solidFill>
                <a:latin typeface="Arial"/>
                <a:ea typeface="Arial"/>
                <a:cs typeface="Arial"/>
                <a:sym typeface="Arial"/>
              </a:rPr>
              <a:t>Il est à noter que c</a:t>
            </a:r>
            <a:r>
              <a:rPr lang="fr-CA" sz="1600" b="1" i="1" u="none" strike="noStrike" dirty="0">
                <a:solidFill>
                  <a:srgbClr val="0D266D"/>
                </a:solidFill>
                <a:latin typeface="Arial"/>
                <a:ea typeface="Arial"/>
                <a:cs typeface="Arial"/>
                <a:sym typeface="Arial"/>
              </a:rPr>
              <a:t>ertaines sections du processus d’intervention en kinésiologie ont été davantage ciblées, et ce, afin d’alléger la mise en situation.</a:t>
            </a:r>
            <a:endParaRPr sz="1600" b="1" dirty="0">
              <a:solidFill>
                <a:srgbClr val="0D266D"/>
              </a:solidFill>
              <a:latin typeface="Arial"/>
              <a:ea typeface="Arial"/>
              <a:cs typeface="Arial"/>
              <a:sym typeface="Arial"/>
            </a:endParaRPr>
          </a:p>
        </p:txBody>
      </p:sp>
      <p:sp>
        <p:nvSpPr>
          <p:cNvPr id="4" name="Google Shape;72;p2">
            <a:extLst>
              <a:ext uri="{FF2B5EF4-FFF2-40B4-BE49-F238E27FC236}">
                <a16:creationId xmlns:a16="http://schemas.microsoft.com/office/drawing/2014/main" id="{0D00676F-AC21-81CF-8321-1B252BADDD3F}"/>
              </a:ext>
            </a:extLst>
          </p:cNvPr>
          <p:cNvSpPr txBox="1">
            <a:spLocks/>
          </p:cNvSpPr>
          <p:nvPr/>
        </p:nvSpPr>
        <p:spPr>
          <a:xfrm>
            <a:off x="258793" y="6361325"/>
            <a:ext cx="1717376" cy="21770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D60B41"/>
              </a:buClr>
              <a:buSzPts val="1200"/>
              <a:buFont typeface="Arial"/>
              <a:buNone/>
              <a:defRPr sz="1200" b="0" i="0" u="none" strike="noStrike" cap="none">
                <a:solidFill>
                  <a:srgbClr val="D60B4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indent="0">
              <a:spcBef>
                <a:spcPts val="0"/>
              </a:spcBef>
            </a:pPr>
            <a:r>
              <a:rPr lang="fr-CA"/>
              <a:t>Hypertension artérielle</a:t>
            </a:r>
            <a:endParaRPr lang="fr-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5"/>
          <p:cNvSpPr txBox="1">
            <a:spLocks noGrp="1"/>
          </p:cNvSpPr>
          <p:nvPr>
            <p:ph type="title"/>
          </p:nvPr>
        </p:nvSpPr>
        <p:spPr>
          <a:xfrm>
            <a:off x="3828081" y="365125"/>
            <a:ext cx="5059228" cy="5440451"/>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D60B41"/>
              </a:buClr>
              <a:buSzPts val="4400"/>
              <a:buFont typeface="Play"/>
              <a:buNone/>
            </a:pPr>
            <a:r>
              <a:rPr lang="fr-CA" dirty="0">
                <a:latin typeface="Aptos" panose="020B0004020202020204" pitchFamily="34" charset="0"/>
              </a:rPr>
              <a:t>Mise en situation</a:t>
            </a:r>
            <a:endParaRPr dirty="0">
              <a:latin typeface="Aptos" panose="020B00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6"/>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Mise en situation</a:t>
            </a:r>
            <a:endParaRPr dirty="0"/>
          </a:p>
        </p:txBody>
      </p:sp>
      <p:sp>
        <p:nvSpPr>
          <p:cNvPr id="109" name="Google Shape;109;p6"/>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sp>
        <p:nvSpPr>
          <p:cNvPr id="110" name="Google Shape;110;p6"/>
          <p:cNvSpPr txBox="1">
            <a:spLocks noGrp="1"/>
          </p:cNvSpPr>
          <p:nvPr>
            <p:ph type="body" idx="1"/>
          </p:nvPr>
        </p:nvSpPr>
        <p:spPr>
          <a:xfrm>
            <a:off x="4148891" y="1743691"/>
            <a:ext cx="4562262" cy="4216499"/>
          </a:xfrm>
          <a:prstGeom prst="rect">
            <a:avLst/>
          </a:prstGeom>
          <a:noFill/>
          <a:ln>
            <a:noFill/>
          </a:ln>
        </p:spPr>
        <p:txBody>
          <a:bodyPr spcFirstLastPara="1" wrap="square" lIns="91425" tIns="45700" rIns="91425" bIns="45700" anchor="ctr" anchorCtr="0">
            <a:spAutoFit/>
          </a:bodyPr>
          <a:lstStyle/>
          <a:p>
            <a:pPr marL="0" lvl="0" indent="0" algn="just" rtl="0">
              <a:lnSpc>
                <a:spcPct val="90000"/>
              </a:lnSpc>
              <a:spcBef>
                <a:spcPts val="0"/>
              </a:spcBef>
              <a:spcAft>
                <a:spcPts val="0"/>
              </a:spcAft>
              <a:buClr>
                <a:srgbClr val="0D266D"/>
              </a:buClr>
              <a:buSzPts val="2600"/>
              <a:buNone/>
            </a:pPr>
            <a:r>
              <a:rPr lang="fr-CA" sz="1800" b="0" i="0" u="none" strike="noStrike" dirty="0">
                <a:solidFill>
                  <a:srgbClr val="0D266D"/>
                </a:solidFill>
              </a:rPr>
              <a:t>Monsieur Paquet est âgé de 60 ans et vient vous rencontrer pour la première fois. </a:t>
            </a:r>
            <a:endParaRPr sz="1800" dirty="0"/>
          </a:p>
          <a:p>
            <a:pPr marL="0" lvl="0" indent="0" algn="just" rtl="0">
              <a:lnSpc>
                <a:spcPct val="90000"/>
              </a:lnSpc>
              <a:spcBef>
                <a:spcPts val="1000"/>
              </a:spcBef>
              <a:spcAft>
                <a:spcPts val="0"/>
              </a:spcAft>
              <a:buClr>
                <a:srgbClr val="0D266D"/>
              </a:buClr>
              <a:buSzPts val="2600"/>
              <a:buNone/>
            </a:pPr>
            <a:r>
              <a:rPr lang="fr-CA" sz="1800" dirty="0">
                <a:solidFill>
                  <a:srgbClr val="0D266D"/>
                </a:solidFill>
              </a:rPr>
              <a:t>Il y a un an, i</a:t>
            </a:r>
            <a:r>
              <a:rPr lang="fr-CA" sz="1800" b="0" i="0" u="none" strike="noStrike" dirty="0">
                <a:solidFill>
                  <a:srgbClr val="0D266D"/>
                </a:solidFill>
              </a:rPr>
              <a:t>l a reçu un diagnostic d’hypertension artérielle. Il présente aussi une hypercholestérolémie, et ce, depuis 5 ans. </a:t>
            </a:r>
            <a:endParaRPr sz="1800" dirty="0"/>
          </a:p>
          <a:p>
            <a:pPr marL="0" lvl="0" indent="0" algn="just" rtl="0">
              <a:lnSpc>
                <a:spcPct val="90000"/>
              </a:lnSpc>
              <a:spcBef>
                <a:spcPts val="1000"/>
              </a:spcBef>
              <a:spcAft>
                <a:spcPts val="0"/>
              </a:spcAft>
              <a:buClr>
                <a:srgbClr val="0D266D"/>
              </a:buClr>
              <a:buSzPts val="2600"/>
              <a:buNone/>
            </a:pPr>
            <a:r>
              <a:rPr lang="fr-CA" sz="1800" b="0" i="0" u="none" strike="noStrike" dirty="0">
                <a:solidFill>
                  <a:srgbClr val="0D266D"/>
                </a:solidFill>
              </a:rPr>
              <a:t>Il est inquiet de sa santé, puisque son frère de 54 ans a subi un infarctus du myocarde dernièrement. </a:t>
            </a:r>
            <a:endParaRPr sz="1800" dirty="0"/>
          </a:p>
          <a:p>
            <a:pPr marL="0" lvl="0" indent="0" algn="just" rtl="0">
              <a:lnSpc>
                <a:spcPct val="90000"/>
              </a:lnSpc>
              <a:spcBef>
                <a:spcPts val="1000"/>
              </a:spcBef>
              <a:spcAft>
                <a:spcPts val="0"/>
              </a:spcAft>
              <a:buClr>
                <a:srgbClr val="0D266D"/>
              </a:buClr>
              <a:buSzPts val="2600"/>
              <a:buNone/>
            </a:pPr>
            <a:r>
              <a:rPr lang="fr-CA" sz="1800" b="0" i="0" u="none" strike="noStrike" dirty="0">
                <a:solidFill>
                  <a:srgbClr val="0D266D"/>
                </a:solidFill>
              </a:rPr>
              <a:t>Il aimerait avoir un aperçu de sa condition </a:t>
            </a:r>
            <a:r>
              <a:rPr lang="fr-CA" sz="1800" dirty="0">
                <a:solidFill>
                  <a:srgbClr val="0D266D"/>
                </a:solidFill>
              </a:rPr>
              <a:t>physique et i</a:t>
            </a:r>
            <a:r>
              <a:rPr lang="fr-CA" sz="1800" b="0" i="0" u="none" strike="noStrike" dirty="0">
                <a:solidFill>
                  <a:srgbClr val="0D266D"/>
                </a:solidFill>
              </a:rPr>
              <a:t>l souhaite que vous l’accompagniez dans son changement d’habitudes de vie</a:t>
            </a:r>
            <a:r>
              <a:rPr lang="fr-CA" sz="1800" dirty="0">
                <a:solidFill>
                  <a:srgbClr val="0D266D"/>
                </a:solidFill>
              </a:rPr>
              <a:t> </a:t>
            </a:r>
            <a:r>
              <a:rPr lang="fr-CA" sz="1800" b="0" i="0" u="none" strike="noStrike" dirty="0">
                <a:solidFill>
                  <a:srgbClr val="0D266D"/>
                </a:solidFill>
              </a:rPr>
              <a:t>afin de réduire son risque de développer une maladie cardiovasculaire. </a:t>
            </a:r>
            <a:endParaRPr sz="1800" b="0" dirty="0">
              <a:solidFill>
                <a:srgbClr val="0D266D"/>
              </a:solidFill>
            </a:endParaRPr>
          </a:p>
        </p:txBody>
      </p:sp>
      <p:pic>
        <p:nvPicPr>
          <p:cNvPr id="111" name="Google Shape;111;p6"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pic>
        <p:nvPicPr>
          <p:cNvPr id="6" name="Image 5">
            <a:extLst>
              <a:ext uri="{FF2B5EF4-FFF2-40B4-BE49-F238E27FC236}">
                <a16:creationId xmlns:a16="http://schemas.microsoft.com/office/drawing/2014/main" id="{C4441DA8-16A1-4E7D-26D8-59B7ED11F5C7}"/>
              </a:ext>
            </a:extLst>
          </p:cNvPr>
          <p:cNvPicPr>
            <a:picLocks noChangeAspect="1"/>
          </p:cNvPicPr>
          <p:nvPr/>
        </p:nvPicPr>
        <p:blipFill>
          <a:blip r:embed="rId4"/>
          <a:stretch>
            <a:fillRect/>
          </a:stretch>
        </p:blipFill>
        <p:spPr>
          <a:xfrm>
            <a:off x="457984" y="1547564"/>
            <a:ext cx="3532671" cy="47117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7"/>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L’hypertension artérielle </a:t>
            </a:r>
            <a:endParaRPr dirty="0"/>
          </a:p>
        </p:txBody>
      </p:sp>
      <p:sp>
        <p:nvSpPr>
          <p:cNvPr id="118" name="Google Shape;118;p7"/>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119" name="Google Shape;119;p7"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120" name="Google Shape;120;p7"/>
          <p:cNvSpPr txBox="1"/>
          <p:nvPr/>
        </p:nvSpPr>
        <p:spPr>
          <a:xfrm>
            <a:off x="527253" y="1459256"/>
            <a:ext cx="8172802" cy="757090"/>
          </a:xfrm>
          <a:prstGeom prst="rect">
            <a:avLst/>
          </a:prstGeom>
          <a:noFill/>
          <a:ln>
            <a:noFill/>
          </a:ln>
        </p:spPr>
        <p:txBody>
          <a:bodyPr spcFirstLastPara="1" wrap="square" lIns="91425" tIns="45700" rIns="91425" bIns="45700" anchor="ctr" anchorCtr="0">
            <a:spAutoFit/>
          </a:bodyPr>
          <a:lstStyle/>
          <a:p>
            <a:pPr marL="0" marR="0" lvl="0" indent="0" algn="l" rtl="0">
              <a:lnSpc>
                <a:spcPct val="90000"/>
              </a:lnSpc>
              <a:spcBef>
                <a:spcPts val="0"/>
              </a:spcBef>
              <a:spcAft>
                <a:spcPts val="0"/>
              </a:spcAft>
              <a:buClr>
                <a:srgbClr val="0D266D"/>
              </a:buClr>
              <a:buSzPts val="2400"/>
              <a:buFont typeface="Arial"/>
              <a:buNone/>
            </a:pPr>
            <a:r>
              <a:rPr lang="fr-CA" sz="2400" b="1" dirty="0">
                <a:solidFill>
                  <a:srgbClr val="0D266D"/>
                </a:solidFill>
                <a:latin typeface="Arial"/>
                <a:ea typeface="Arial"/>
                <a:cs typeface="Arial"/>
                <a:sym typeface="Arial"/>
              </a:rPr>
              <a:t>En lien avec l’hypertension artérielle, trouver l’élément qui fait référence à chacune des descriptions.</a:t>
            </a:r>
            <a:endParaRPr sz="2400" dirty="0"/>
          </a:p>
        </p:txBody>
      </p:sp>
      <p:graphicFrame>
        <p:nvGraphicFramePr>
          <p:cNvPr id="121" name="Google Shape;121;p7"/>
          <p:cNvGraphicFramePr/>
          <p:nvPr>
            <p:extLst>
              <p:ext uri="{D42A27DB-BD31-4B8C-83A1-F6EECF244321}">
                <p14:modId xmlns:p14="http://schemas.microsoft.com/office/powerpoint/2010/main" val="1872310248"/>
              </p:ext>
            </p:extLst>
          </p:nvPr>
        </p:nvGraphicFramePr>
        <p:xfrm>
          <a:off x="756409" y="2240410"/>
          <a:ext cx="7714490" cy="3993168"/>
        </p:xfrm>
        <a:graphic>
          <a:graphicData uri="http://schemas.openxmlformats.org/drawingml/2006/table">
            <a:tbl>
              <a:tblPr firstRow="1" bandRow="1">
                <a:noFill/>
                <a:tableStyleId>{433BC67D-BADE-4997-BD9A-384BDA182935}</a:tableStyleId>
              </a:tblPr>
              <a:tblGrid>
                <a:gridCol w="5307905">
                  <a:extLst>
                    <a:ext uri="{9D8B030D-6E8A-4147-A177-3AD203B41FA5}">
                      <a16:colId xmlns:a16="http://schemas.microsoft.com/office/drawing/2014/main" val="20000"/>
                    </a:ext>
                  </a:extLst>
                </a:gridCol>
                <a:gridCol w="2406585">
                  <a:extLst>
                    <a:ext uri="{9D8B030D-6E8A-4147-A177-3AD203B41FA5}">
                      <a16:colId xmlns:a16="http://schemas.microsoft.com/office/drawing/2014/main" val="20001"/>
                    </a:ext>
                  </a:extLst>
                </a:gridCol>
              </a:tblGrid>
              <a:tr h="315154">
                <a:tc>
                  <a:txBody>
                    <a:bodyPr/>
                    <a:lstStyle/>
                    <a:p>
                      <a:pPr marL="0" marR="0" lvl="0" indent="0" algn="l" rtl="0">
                        <a:spcBef>
                          <a:spcPts val="0"/>
                        </a:spcBef>
                        <a:spcAft>
                          <a:spcPts val="0"/>
                        </a:spcAft>
                        <a:buNone/>
                      </a:pPr>
                      <a:endParaRPr sz="1700" dirty="0"/>
                    </a:p>
                  </a:txBody>
                  <a:tcPr marL="89304" marR="89304" marT="44652" marB="44652">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spcBef>
                          <a:spcPts val="0"/>
                        </a:spcBef>
                        <a:spcAft>
                          <a:spcPts val="0"/>
                        </a:spcAft>
                        <a:buNone/>
                      </a:pPr>
                      <a:endParaRPr sz="1700" dirty="0"/>
                    </a:p>
                  </a:txBody>
                  <a:tcPr marL="89304" marR="89304" marT="44652" marB="44652">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549522">
                <a:tc>
                  <a:txBody>
                    <a:bodyPr/>
                    <a:lstStyle/>
                    <a:p>
                      <a:pPr marL="342900" marR="0" lvl="0" indent="-342900" algn="l" rtl="0">
                        <a:spcBef>
                          <a:spcPts val="0"/>
                        </a:spcBef>
                        <a:spcAft>
                          <a:spcPts val="0"/>
                        </a:spcAft>
                        <a:buClr>
                          <a:srgbClr val="0D266D"/>
                        </a:buClr>
                        <a:buSzPts val="1800"/>
                        <a:buFont typeface="Play"/>
                        <a:buAutoNum type="arabicParenR"/>
                      </a:pPr>
                      <a:r>
                        <a:rPr lang="fr-CA" sz="1700" dirty="0">
                          <a:solidFill>
                            <a:srgbClr val="0D266D"/>
                          </a:solidFill>
                        </a:rPr>
                        <a:t>Tension maximale exercée contre les parois de nos vaisseaux lorsque le cœur se contracte.</a:t>
                      </a:r>
                      <a:endParaRPr sz="1700" b="1" dirty="0">
                        <a:solidFill>
                          <a:srgbClr val="0D266D"/>
                        </a:solidFill>
                      </a:endParaRPr>
                    </a:p>
                  </a:txBody>
                  <a:tcPr marL="89304" marR="89304" marT="44652" marB="44652">
                    <a:lnT w="9525" cap="flat" cmpd="sng">
                      <a:solidFill>
                        <a:srgbClr val="000000">
                          <a:alpha val="0"/>
                        </a:srgbClr>
                      </a:solidFill>
                      <a:prstDash val="solid"/>
                      <a:round/>
                      <a:headEnd type="none" w="sm" len="sm"/>
                      <a:tailEnd type="none" w="sm" len="sm"/>
                    </a:lnT>
                    <a:solidFill>
                      <a:srgbClr val="CAE7F5">
                        <a:alpha val="49803"/>
                      </a:srgbClr>
                    </a:solidFill>
                  </a:tcPr>
                </a:tc>
                <a:tc>
                  <a:txBody>
                    <a:bodyPr/>
                    <a:lstStyle/>
                    <a:p>
                      <a:pPr marL="0" marR="0" lvl="0" indent="0" algn="l" rtl="0">
                        <a:spcBef>
                          <a:spcPts val="0"/>
                        </a:spcBef>
                        <a:spcAft>
                          <a:spcPts val="0"/>
                        </a:spcAft>
                        <a:buNone/>
                      </a:pPr>
                      <a:r>
                        <a:rPr lang="fr-CA" sz="1700" b="1" dirty="0">
                          <a:solidFill>
                            <a:srgbClr val="0D266D"/>
                          </a:solidFill>
                        </a:rPr>
                        <a:t>Tension artérielle systolique</a:t>
                      </a:r>
                      <a:endParaRPr sz="1700" dirty="0">
                        <a:solidFill>
                          <a:srgbClr val="0D266D"/>
                        </a:solidFill>
                      </a:endParaRPr>
                    </a:p>
                  </a:txBody>
                  <a:tcPr marL="89304" marR="89304" marT="44652" marB="44652">
                    <a:lnT w="9525" cap="flat" cmpd="sng">
                      <a:solidFill>
                        <a:srgbClr val="000000">
                          <a:alpha val="0"/>
                        </a:srgbClr>
                      </a:solidFill>
                      <a:prstDash val="solid"/>
                      <a:round/>
                      <a:headEnd type="none" w="sm" len="sm"/>
                      <a:tailEnd type="none" w="sm" len="sm"/>
                    </a:lnT>
                    <a:solidFill>
                      <a:srgbClr val="CAE7F5">
                        <a:alpha val="49803"/>
                      </a:srgbClr>
                    </a:solidFill>
                  </a:tcPr>
                </a:tc>
                <a:extLst>
                  <a:ext uri="{0D108BD9-81ED-4DB2-BD59-A6C34878D82A}">
                    <a16:rowId xmlns:a16="http://schemas.microsoft.com/office/drawing/2014/main" val="10001"/>
                  </a:ext>
                </a:extLst>
              </a:tr>
              <a:tr h="549522">
                <a:tc>
                  <a:txBody>
                    <a:bodyPr/>
                    <a:lstStyle/>
                    <a:p>
                      <a:pPr marL="342900" marR="0" lvl="0" indent="-342900" algn="l" rtl="0">
                        <a:spcBef>
                          <a:spcPts val="0"/>
                        </a:spcBef>
                        <a:spcAft>
                          <a:spcPts val="0"/>
                        </a:spcAft>
                        <a:buClr>
                          <a:srgbClr val="0D266D"/>
                        </a:buClr>
                        <a:buSzPts val="1800"/>
                        <a:buFont typeface="Play"/>
                        <a:buAutoNum type="arabicParenR" startAt="2"/>
                      </a:pPr>
                      <a:r>
                        <a:rPr lang="fr-CA" sz="1700">
                          <a:solidFill>
                            <a:srgbClr val="0D266D"/>
                          </a:solidFill>
                        </a:rPr>
                        <a:t>Tension minimale exercée sur nos vaisseaux au moment où le cœur se relâche.</a:t>
                      </a:r>
                      <a:endParaRPr sz="1700" b="1">
                        <a:solidFill>
                          <a:srgbClr val="0D266D"/>
                        </a:solidFill>
                      </a:endParaRPr>
                    </a:p>
                  </a:txBody>
                  <a:tcPr marL="89304" marR="89304" marT="44652" marB="44652">
                    <a:solidFill>
                      <a:srgbClr val="CAE7F5">
                        <a:alpha val="49803"/>
                      </a:srgbClr>
                    </a:solidFill>
                  </a:tcPr>
                </a:tc>
                <a:tc>
                  <a:txBody>
                    <a:bodyPr/>
                    <a:lstStyle/>
                    <a:p>
                      <a:pPr marL="0" marR="0" lvl="0" indent="0" algn="l" rtl="0">
                        <a:spcBef>
                          <a:spcPts val="0"/>
                        </a:spcBef>
                        <a:spcAft>
                          <a:spcPts val="0"/>
                        </a:spcAft>
                        <a:buNone/>
                      </a:pPr>
                      <a:r>
                        <a:rPr lang="fr-CA" sz="1700" b="1">
                          <a:solidFill>
                            <a:srgbClr val="0D266D"/>
                          </a:solidFill>
                        </a:rPr>
                        <a:t>Tension artérielle diastolique</a:t>
                      </a:r>
                      <a:endParaRPr sz="1700">
                        <a:solidFill>
                          <a:srgbClr val="0D266D"/>
                        </a:solidFill>
                      </a:endParaRPr>
                    </a:p>
                  </a:txBody>
                  <a:tcPr marL="89304" marR="89304" marT="44652" marB="44652">
                    <a:solidFill>
                      <a:srgbClr val="CAE7F5">
                        <a:alpha val="49803"/>
                      </a:srgbClr>
                    </a:solidFill>
                  </a:tcPr>
                </a:tc>
                <a:extLst>
                  <a:ext uri="{0D108BD9-81ED-4DB2-BD59-A6C34878D82A}">
                    <a16:rowId xmlns:a16="http://schemas.microsoft.com/office/drawing/2014/main" val="10002"/>
                  </a:ext>
                </a:extLst>
              </a:tr>
              <a:tr h="549522">
                <a:tc>
                  <a:txBody>
                    <a:bodyPr/>
                    <a:lstStyle/>
                    <a:p>
                      <a:pPr marL="342900" marR="0" lvl="0" indent="-342900" algn="l" rtl="0">
                        <a:spcBef>
                          <a:spcPts val="0"/>
                        </a:spcBef>
                        <a:spcAft>
                          <a:spcPts val="0"/>
                        </a:spcAft>
                        <a:buClr>
                          <a:srgbClr val="0D266D"/>
                        </a:buClr>
                        <a:buSzPts val="1800"/>
                        <a:buFont typeface="Play"/>
                        <a:buAutoNum type="arabicParenR" startAt="3"/>
                      </a:pPr>
                      <a:r>
                        <a:rPr lang="fr-CA" sz="1700">
                          <a:solidFill>
                            <a:srgbClr val="0D266D"/>
                          </a:solidFill>
                        </a:rPr>
                        <a:t>Mesure physiologique la plus utilisée pour surveiller l’intensité d’un effort physique.</a:t>
                      </a:r>
                      <a:endParaRPr sz="1700" b="1">
                        <a:solidFill>
                          <a:srgbClr val="0D266D"/>
                        </a:solidFill>
                      </a:endParaRPr>
                    </a:p>
                  </a:txBody>
                  <a:tcPr marL="89304" marR="89304" marT="44652" marB="44652">
                    <a:solidFill>
                      <a:srgbClr val="CAE7F5">
                        <a:alpha val="49803"/>
                      </a:srgbClr>
                    </a:solidFill>
                  </a:tcPr>
                </a:tc>
                <a:tc>
                  <a:txBody>
                    <a:bodyPr/>
                    <a:lstStyle/>
                    <a:p>
                      <a:pPr marL="0" marR="0" lvl="0" indent="0" algn="l" rtl="0">
                        <a:spcBef>
                          <a:spcPts val="0"/>
                        </a:spcBef>
                        <a:spcAft>
                          <a:spcPts val="0"/>
                        </a:spcAft>
                        <a:buNone/>
                      </a:pPr>
                      <a:r>
                        <a:rPr lang="fr-CA" sz="1700" b="1" dirty="0">
                          <a:solidFill>
                            <a:srgbClr val="0D266D"/>
                          </a:solidFill>
                        </a:rPr>
                        <a:t>Fréquence cardiaque</a:t>
                      </a:r>
                      <a:endParaRPr sz="1700" dirty="0">
                        <a:solidFill>
                          <a:srgbClr val="0D266D"/>
                        </a:solidFill>
                      </a:endParaRPr>
                    </a:p>
                  </a:txBody>
                  <a:tcPr marL="89304" marR="89304" marT="44652" marB="44652">
                    <a:solidFill>
                      <a:srgbClr val="CAE7F5">
                        <a:alpha val="49803"/>
                      </a:srgbClr>
                    </a:solidFill>
                  </a:tcPr>
                </a:tc>
                <a:extLst>
                  <a:ext uri="{0D108BD9-81ED-4DB2-BD59-A6C34878D82A}">
                    <a16:rowId xmlns:a16="http://schemas.microsoft.com/office/drawing/2014/main" val="10003"/>
                  </a:ext>
                </a:extLst>
              </a:tr>
              <a:tr h="549522">
                <a:tc>
                  <a:txBody>
                    <a:bodyPr/>
                    <a:lstStyle/>
                    <a:p>
                      <a:pPr marL="342900" marR="0" lvl="0" indent="-342900" algn="l" rtl="0">
                        <a:spcBef>
                          <a:spcPts val="0"/>
                        </a:spcBef>
                        <a:spcAft>
                          <a:spcPts val="0"/>
                        </a:spcAft>
                        <a:buClr>
                          <a:srgbClr val="0D266D"/>
                        </a:buClr>
                        <a:buSzPts val="1800"/>
                        <a:buFont typeface="Play"/>
                        <a:buAutoNum type="arabicParenR" startAt="4"/>
                      </a:pPr>
                      <a:r>
                        <a:rPr lang="fr-CA" sz="1700">
                          <a:solidFill>
                            <a:srgbClr val="0D266D"/>
                          </a:solidFill>
                        </a:rPr>
                        <a:t>Facteur qui a le plus grand impact sur la résistance périphérique vasculaire.</a:t>
                      </a:r>
                      <a:endParaRPr sz="1700" b="1">
                        <a:solidFill>
                          <a:srgbClr val="0D266D"/>
                        </a:solidFill>
                      </a:endParaRPr>
                    </a:p>
                  </a:txBody>
                  <a:tcPr marL="89304" marR="89304" marT="44652" marB="44652">
                    <a:solidFill>
                      <a:srgbClr val="CAE7F5">
                        <a:alpha val="49803"/>
                      </a:srgbClr>
                    </a:solidFill>
                  </a:tcPr>
                </a:tc>
                <a:tc>
                  <a:txBody>
                    <a:bodyPr/>
                    <a:lstStyle/>
                    <a:p>
                      <a:pPr marL="0" marR="0" lvl="0" indent="0" algn="l" rtl="0">
                        <a:spcBef>
                          <a:spcPts val="0"/>
                        </a:spcBef>
                        <a:spcAft>
                          <a:spcPts val="0"/>
                        </a:spcAft>
                        <a:buNone/>
                      </a:pPr>
                      <a:r>
                        <a:rPr lang="fr-CA" sz="1700" b="1">
                          <a:solidFill>
                            <a:srgbClr val="0D266D"/>
                          </a:solidFill>
                        </a:rPr>
                        <a:t>Diamètre des vaisseaux</a:t>
                      </a:r>
                      <a:endParaRPr sz="1700">
                        <a:solidFill>
                          <a:srgbClr val="0D266D"/>
                        </a:solidFill>
                      </a:endParaRPr>
                    </a:p>
                  </a:txBody>
                  <a:tcPr marL="89304" marR="89304" marT="44652" marB="44652">
                    <a:solidFill>
                      <a:srgbClr val="CAE7F5">
                        <a:alpha val="49803"/>
                      </a:srgbClr>
                    </a:solidFill>
                  </a:tcPr>
                </a:tc>
                <a:extLst>
                  <a:ext uri="{0D108BD9-81ED-4DB2-BD59-A6C34878D82A}">
                    <a16:rowId xmlns:a16="http://schemas.microsoft.com/office/drawing/2014/main" val="10004"/>
                  </a:ext>
                </a:extLst>
              </a:tr>
              <a:tr h="549522">
                <a:tc>
                  <a:txBody>
                    <a:bodyPr/>
                    <a:lstStyle/>
                    <a:p>
                      <a:pPr marL="342900" marR="0" lvl="0" indent="-342900" algn="l" rtl="0">
                        <a:spcBef>
                          <a:spcPts val="0"/>
                        </a:spcBef>
                        <a:spcAft>
                          <a:spcPts val="0"/>
                        </a:spcAft>
                        <a:buClr>
                          <a:srgbClr val="0D266D"/>
                        </a:buClr>
                        <a:buSzPts val="1800"/>
                        <a:buFont typeface="Play"/>
                        <a:buAutoNum type="arabicParenR" startAt="5"/>
                      </a:pPr>
                      <a:r>
                        <a:rPr lang="fr-CA" sz="1700" dirty="0">
                          <a:solidFill>
                            <a:srgbClr val="0D266D"/>
                          </a:solidFill>
                        </a:rPr>
                        <a:t>Produit de la fréquence cardiaque et de la tension artérielle systolique.</a:t>
                      </a:r>
                      <a:endParaRPr sz="1700" b="1" dirty="0">
                        <a:solidFill>
                          <a:srgbClr val="0D266D"/>
                        </a:solidFill>
                      </a:endParaRPr>
                    </a:p>
                  </a:txBody>
                  <a:tcPr marL="89304" marR="89304" marT="44652" marB="44652">
                    <a:solidFill>
                      <a:srgbClr val="CAE7F5">
                        <a:alpha val="49803"/>
                      </a:srgbClr>
                    </a:solidFill>
                  </a:tcPr>
                </a:tc>
                <a:tc>
                  <a:txBody>
                    <a:bodyPr/>
                    <a:lstStyle/>
                    <a:p>
                      <a:pPr marL="0" marR="0" lvl="0" indent="0" algn="l" rtl="0">
                        <a:spcBef>
                          <a:spcPts val="0"/>
                        </a:spcBef>
                        <a:spcAft>
                          <a:spcPts val="0"/>
                        </a:spcAft>
                        <a:buNone/>
                      </a:pPr>
                      <a:r>
                        <a:rPr lang="fr-CA" sz="1700" b="1">
                          <a:solidFill>
                            <a:srgbClr val="0D266D"/>
                          </a:solidFill>
                        </a:rPr>
                        <a:t>Double produit</a:t>
                      </a:r>
                      <a:endParaRPr sz="1700">
                        <a:solidFill>
                          <a:srgbClr val="0D266D"/>
                        </a:solidFill>
                      </a:endParaRPr>
                    </a:p>
                  </a:txBody>
                  <a:tcPr marL="89304" marR="89304" marT="44652" marB="44652">
                    <a:solidFill>
                      <a:srgbClr val="CAE7F5">
                        <a:alpha val="49803"/>
                      </a:srgbClr>
                    </a:solidFill>
                  </a:tcPr>
                </a:tc>
                <a:extLst>
                  <a:ext uri="{0D108BD9-81ED-4DB2-BD59-A6C34878D82A}">
                    <a16:rowId xmlns:a16="http://schemas.microsoft.com/office/drawing/2014/main" val="10005"/>
                  </a:ext>
                </a:extLst>
              </a:tr>
              <a:tr h="549522">
                <a:tc>
                  <a:txBody>
                    <a:bodyPr/>
                    <a:lstStyle/>
                    <a:p>
                      <a:pPr marL="342900" marR="0" lvl="0" indent="-342900" algn="l" rtl="0">
                        <a:lnSpc>
                          <a:spcPct val="100000"/>
                        </a:lnSpc>
                        <a:spcBef>
                          <a:spcPts val="0"/>
                        </a:spcBef>
                        <a:spcAft>
                          <a:spcPts val="0"/>
                        </a:spcAft>
                        <a:buClr>
                          <a:srgbClr val="0D266D"/>
                        </a:buClr>
                        <a:buSzPts val="1800"/>
                        <a:buFont typeface="Play"/>
                        <a:buAutoNum type="arabicParenR" startAt="6"/>
                      </a:pPr>
                      <a:r>
                        <a:rPr lang="fr-CA" sz="1700" b="0" i="0" dirty="0">
                          <a:solidFill>
                            <a:srgbClr val="0D266D"/>
                          </a:solidFill>
                        </a:rPr>
                        <a:t>Clive l’angiotensinogène en plusieurs fragments. L’un de ces fragments est l’angiotensine I.</a:t>
                      </a:r>
                      <a:endParaRPr sz="1700" b="1" dirty="0">
                        <a:solidFill>
                          <a:srgbClr val="0D266D"/>
                        </a:solidFill>
                      </a:endParaRPr>
                    </a:p>
                  </a:txBody>
                  <a:tcPr marL="89304" marR="89304" marT="44652" marB="44652">
                    <a:solidFill>
                      <a:srgbClr val="CAE7F5">
                        <a:alpha val="49803"/>
                      </a:srgbClr>
                    </a:solidFill>
                  </a:tcPr>
                </a:tc>
                <a:tc>
                  <a:txBody>
                    <a:bodyPr/>
                    <a:lstStyle/>
                    <a:p>
                      <a:pPr marL="0" marR="0" lvl="0" indent="0" algn="l" rtl="0">
                        <a:spcBef>
                          <a:spcPts val="0"/>
                        </a:spcBef>
                        <a:spcAft>
                          <a:spcPts val="0"/>
                        </a:spcAft>
                        <a:buNone/>
                      </a:pPr>
                      <a:r>
                        <a:rPr lang="fr-CA" sz="1700" b="1" dirty="0">
                          <a:solidFill>
                            <a:srgbClr val="0D266D"/>
                          </a:solidFill>
                        </a:rPr>
                        <a:t>Rénine</a:t>
                      </a:r>
                      <a:endParaRPr sz="1700" dirty="0">
                        <a:solidFill>
                          <a:srgbClr val="0D266D"/>
                        </a:solidFill>
                      </a:endParaRPr>
                    </a:p>
                  </a:txBody>
                  <a:tcPr marL="89304" marR="89304" marT="44652" marB="44652">
                    <a:solidFill>
                      <a:srgbClr val="CAE7F5">
                        <a:alpha val="49803"/>
                      </a:srgbClr>
                    </a:solid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6">
          <a:extLst>
            <a:ext uri="{FF2B5EF4-FFF2-40B4-BE49-F238E27FC236}">
              <a16:creationId xmlns:a16="http://schemas.microsoft.com/office/drawing/2014/main" id="{427BD8E3-00D1-AF3D-57E8-203C82B0C6F3}"/>
            </a:ext>
          </a:extLst>
        </p:cNvPr>
        <p:cNvGrpSpPr/>
        <p:nvPr/>
      </p:nvGrpSpPr>
      <p:grpSpPr>
        <a:xfrm>
          <a:off x="0" y="0"/>
          <a:ext cx="0" cy="0"/>
          <a:chOff x="0" y="0"/>
          <a:chExt cx="0" cy="0"/>
        </a:xfrm>
      </p:grpSpPr>
      <p:sp>
        <p:nvSpPr>
          <p:cNvPr id="127" name="Google Shape;127;p8">
            <a:extLst>
              <a:ext uri="{FF2B5EF4-FFF2-40B4-BE49-F238E27FC236}">
                <a16:creationId xmlns:a16="http://schemas.microsoft.com/office/drawing/2014/main" id="{29A6F84A-EEE6-45D0-7B31-0DE54542ACA3}"/>
              </a:ext>
            </a:extLst>
          </p:cNvPr>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D60B41"/>
              </a:buClr>
              <a:buSzPts val="3000"/>
              <a:buFont typeface="Play"/>
              <a:buNone/>
            </a:pPr>
            <a:r>
              <a:rPr lang="fr-CA" dirty="0">
                <a:latin typeface="Aptos" panose="020B0004020202020204" pitchFamily="34" charset="0"/>
              </a:rPr>
              <a:t>Monsieur Paquet rencontre le kinésiologue</a:t>
            </a:r>
            <a:endParaRPr dirty="0">
              <a:latin typeface="Aptos" panose="020B0004020202020204" pitchFamily="34" charset="0"/>
            </a:endParaRPr>
          </a:p>
        </p:txBody>
      </p:sp>
      <p:sp>
        <p:nvSpPr>
          <p:cNvPr id="128" name="Google Shape;128;p8">
            <a:extLst>
              <a:ext uri="{FF2B5EF4-FFF2-40B4-BE49-F238E27FC236}">
                <a16:creationId xmlns:a16="http://schemas.microsoft.com/office/drawing/2014/main" id="{D1F08CE5-F30D-F8DA-04E5-33899B54C864}"/>
              </a:ext>
            </a:extLst>
          </p:cNvPr>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129" name="Google Shape;129;p8" descr="Cœur avec battements avec un remplissage uni">
            <a:extLst>
              <a:ext uri="{FF2B5EF4-FFF2-40B4-BE49-F238E27FC236}">
                <a16:creationId xmlns:a16="http://schemas.microsoft.com/office/drawing/2014/main" id="{D283002C-F943-366D-9D80-ADA449690987}"/>
              </a:ext>
            </a:extLst>
          </p:cNvPr>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130" name="Google Shape;130;p8">
            <a:extLst>
              <a:ext uri="{FF2B5EF4-FFF2-40B4-BE49-F238E27FC236}">
                <a16:creationId xmlns:a16="http://schemas.microsoft.com/office/drawing/2014/main" id="{C0721769-74C1-C2E7-A5CA-DC16E22AB770}"/>
              </a:ext>
            </a:extLst>
          </p:cNvPr>
          <p:cNvSpPr txBox="1"/>
          <p:nvPr/>
        </p:nvSpPr>
        <p:spPr>
          <a:xfrm>
            <a:off x="4066265" y="1666344"/>
            <a:ext cx="4765964" cy="1421887"/>
          </a:xfrm>
          <a:prstGeom prst="rect">
            <a:avLst/>
          </a:prstGeom>
          <a:noFill/>
          <a:ln>
            <a:noFill/>
          </a:ln>
        </p:spPr>
        <p:txBody>
          <a:bodyPr spcFirstLastPara="1" wrap="square" lIns="91425" tIns="45700" rIns="91425" bIns="45700" anchor="ctr" anchorCtr="0">
            <a:spAutoFit/>
          </a:bodyPr>
          <a:lstStyle/>
          <a:p>
            <a:pPr marL="0" marR="0" lvl="0" indent="0" algn="l" rtl="0">
              <a:lnSpc>
                <a:spcPct val="90000"/>
              </a:lnSpc>
              <a:spcBef>
                <a:spcPts val="0"/>
              </a:spcBef>
              <a:spcAft>
                <a:spcPts val="0"/>
              </a:spcAft>
              <a:buClr>
                <a:srgbClr val="0D266D"/>
              </a:buClr>
              <a:buSzPts val="2400"/>
              <a:buFont typeface="Arial"/>
              <a:buNone/>
            </a:pPr>
            <a:r>
              <a:rPr lang="fr-CA" sz="2400" b="1" dirty="0">
                <a:solidFill>
                  <a:srgbClr val="0D266D"/>
                </a:solidFill>
                <a:latin typeface="Arial"/>
                <a:ea typeface="Arial"/>
                <a:cs typeface="Arial"/>
                <a:sym typeface="Arial"/>
              </a:rPr>
              <a:t>Écoutez la vidéo suivante et notez les informations que vous jugez importantes sur une feuille. </a:t>
            </a:r>
            <a:endParaRPr dirty="0"/>
          </a:p>
        </p:txBody>
      </p:sp>
      <p:pic>
        <p:nvPicPr>
          <p:cNvPr id="2" name="Image 1">
            <a:extLst>
              <a:ext uri="{FF2B5EF4-FFF2-40B4-BE49-F238E27FC236}">
                <a16:creationId xmlns:a16="http://schemas.microsoft.com/office/drawing/2014/main" id="{081F33E8-FD99-07BE-AC3B-C889F28B5E7E}"/>
              </a:ext>
            </a:extLst>
          </p:cNvPr>
          <p:cNvPicPr>
            <a:picLocks noChangeAspect="1"/>
          </p:cNvPicPr>
          <p:nvPr/>
        </p:nvPicPr>
        <p:blipFill>
          <a:blip r:embed="rId4"/>
          <a:stretch>
            <a:fillRect/>
          </a:stretch>
        </p:blipFill>
        <p:spPr>
          <a:xfrm>
            <a:off x="466186" y="1666344"/>
            <a:ext cx="3396719" cy="4418496"/>
          </a:xfrm>
          <a:prstGeom prst="rect">
            <a:avLst/>
          </a:prstGeom>
        </p:spPr>
      </p:pic>
    </p:spTree>
    <p:extLst>
      <p:ext uri="{BB962C8B-B14F-4D97-AF65-F5344CB8AC3E}">
        <p14:creationId xmlns:p14="http://schemas.microsoft.com/office/powerpoint/2010/main" val="3904491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8"/>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D60B41"/>
              </a:buClr>
              <a:buSzPts val="3000"/>
              <a:buFont typeface="Play"/>
              <a:buNone/>
            </a:pPr>
            <a:r>
              <a:rPr lang="fr-CA" dirty="0">
                <a:latin typeface="Aptos" panose="020B0004020202020204" pitchFamily="34" charset="0"/>
              </a:rPr>
              <a:t>Monsieur Paquet rencontre le kinésiologue</a:t>
            </a:r>
            <a:endParaRPr dirty="0">
              <a:latin typeface="Aptos" panose="020B0004020202020204" pitchFamily="34" charset="0"/>
            </a:endParaRPr>
          </a:p>
        </p:txBody>
      </p:sp>
      <p:sp>
        <p:nvSpPr>
          <p:cNvPr id="128" name="Google Shape;128;p8"/>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129" name="Google Shape;129;p8"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130" name="Google Shape;130;p8"/>
          <p:cNvSpPr txBox="1"/>
          <p:nvPr/>
        </p:nvSpPr>
        <p:spPr>
          <a:xfrm>
            <a:off x="647699" y="1511361"/>
            <a:ext cx="7734301" cy="759247"/>
          </a:xfrm>
          <a:prstGeom prst="rect">
            <a:avLst/>
          </a:prstGeom>
          <a:noFill/>
          <a:ln>
            <a:noFill/>
          </a:ln>
        </p:spPr>
        <p:txBody>
          <a:bodyPr spcFirstLastPara="1" wrap="square" lIns="91425" tIns="45700" rIns="91425" bIns="45700" anchor="ctr" anchorCtr="0">
            <a:spAutoFit/>
          </a:bodyPr>
          <a:lstStyle/>
          <a:p>
            <a:pPr marL="0" marR="0" lvl="0" indent="0" algn="l" rtl="0">
              <a:lnSpc>
                <a:spcPct val="90000"/>
              </a:lnSpc>
              <a:spcBef>
                <a:spcPts val="0"/>
              </a:spcBef>
              <a:spcAft>
                <a:spcPts val="0"/>
              </a:spcAft>
              <a:buClr>
                <a:srgbClr val="0D266D"/>
              </a:buClr>
              <a:buSzPts val="2400"/>
              <a:buFont typeface="Arial"/>
              <a:buNone/>
            </a:pPr>
            <a:r>
              <a:rPr lang="fr-CA" sz="2400" b="1" dirty="0">
                <a:solidFill>
                  <a:srgbClr val="0D266D"/>
                </a:solidFill>
                <a:latin typeface="Arial"/>
                <a:ea typeface="Arial"/>
                <a:cs typeface="Arial"/>
                <a:sym typeface="Arial"/>
              </a:rPr>
              <a:t>Écoutez la vidéo suivante et notez les informations que vous jugez importantes sur une feuille. </a:t>
            </a:r>
            <a:endParaRPr dirty="0"/>
          </a:p>
        </p:txBody>
      </p:sp>
      <p:sp>
        <p:nvSpPr>
          <p:cNvPr id="4" name="ZoneTexte 3">
            <a:extLst>
              <a:ext uri="{FF2B5EF4-FFF2-40B4-BE49-F238E27FC236}">
                <a16:creationId xmlns:a16="http://schemas.microsoft.com/office/drawing/2014/main" id="{948D71FA-83DD-3CFF-85F2-B7400B86C554}"/>
              </a:ext>
            </a:extLst>
          </p:cNvPr>
          <p:cNvSpPr txBox="1"/>
          <p:nvPr/>
        </p:nvSpPr>
        <p:spPr>
          <a:xfrm>
            <a:off x="3342772" y="2690336"/>
            <a:ext cx="3181351" cy="738664"/>
          </a:xfrm>
          <a:prstGeom prst="rect">
            <a:avLst/>
          </a:prstGeom>
          <a:noFill/>
        </p:spPr>
        <p:txBody>
          <a:bodyPr wrap="square" rtlCol="0">
            <a:spAutoFit/>
          </a:bodyPr>
          <a:lstStyle/>
          <a:p>
            <a:r>
              <a:rPr lang="fr-CA" dirty="0">
                <a:hlinkClick r:id="rId4"/>
              </a:rPr>
              <a:t>https://uqac.ca.panopto.com/Panopto/Pages/Viewer.aspx?id=c2b8dc5d-311a-49c6-ad8b-b28800ddc9b3</a:t>
            </a:r>
            <a:endParaRPr lang="fr-CA" dirty="0"/>
          </a:p>
        </p:txBody>
      </p:sp>
    </p:spTree>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2130</TotalTime>
  <Words>4207</Words>
  <Application>Microsoft Office PowerPoint</Application>
  <PresentationFormat>Affichage à l'écran (4:3)</PresentationFormat>
  <Paragraphs>326</Paragraphs>
  <Slides>39</Slides>
  <Notes>39</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39</vt:i4>
      </vt:variant>
    </vt:vector>
  </HeadingPairs>
  <TitlesOfParts>
    <vt:vector size="45" baseType="lpstr">
      <vt:lpstr>Play</vt:lpstr>
      <vt:lpstr>Calibri</vt:lpstr>
      <vt:lpstr>Aptos</vt:lpstr>
      <vt:lpstr>Open Sans</vt:lpstr>
      <vt:lpstr>Arial</vt:lpstr>
      <vt:lpstr>Thème Office</vt:lpstr>
      <vt:lpstr>L’exercice et l’hypertension artérielle Partie 1</vt:lpstr>
      <vt:lpstr>Conditions d’utilisation</vt:lpstr>
      <vt:lpstr>Objectifs d’apprentissage</vt:lpstr>
      <vt:lpstr>Consignes d’utilisation</vt:lpstr>
      <vt:lpstr>Mise en situation</vt:lpstr>
      <vt:lpstr>Mise en situation</vt:lpstr>
      <vt:lpstr>L’hypertension artérielle </vt:lpstr>
      <vt:lpstr>Monsieur Paquet rencontre le kinésiologue</vt:lpstr>
      <vt:lpstr>Monsieur Paquet rencontre le kinésiologue</vt:lpstr>
      <vt:lpstr>Présentation PowerPoint</vt:lpstr>
      <vt:lpstr>Anamnèse sportive</vt:lpstr>
      <vt:lpstr>Anamnèse sportive</vt:lpstr>
      <vt:lpstr>Anamnèse sportive</vt:lpstr>
      <vt:lpstr>Présentation PowerPoint</vt:lpstr>
      <vt:lpstr>Présentation PowerPoint</vt:lpstr>
      <vt:lpstr>Présentation PowerPoint</vt:lpstr>
      <vt:lpstr>Aurons-nous besoin d’une recommandation médicale?</vt:lpstr>
      <vt:lpstr>Présentation PowerPoint</vt:lpstr>
      <vt:lpstr>Médication</vt:lpstr>
      <vt:lpstr>Présentation PowerPoint</vt:lpstr>
      <vt:lpstr>Présentation PowerPoint</vt:lpstr>
      <vt:lpstr>Médication</vt:lpstr>
      <vt:lpstr>Médication</vt:lpstr>
      <vt:lpstr>Présentation PowerPoint</vt:lpstr>
      <vt:lpstr>Présentation PowerPoint</vt:lpstr>
      <vt:lpstr>Habitudes  de vie</vt:lpstr>
      <vt:lpstr>Habitudes alimentaires</vt:lpstr>
      <vt:lpstr>Présentation PowerPoint</vt:lpstr>
      <vt:lpstr>Habitudes alimentaires</vt:lpstr>
      <vt:lpstr>Habitudes alimentaires</vt:lpstr>
      <vt:lpstr>Présentation PowerPoint</vt:lpstr>
      <vt:lpstr>Autres habitudes de vie</vt:lpstr>
      <vt:lpstr>Autres habitudes de vie</vt:lpstr>
      <vt:lpstr>Autres habitudes de vie</vt:lpstr>
      <vt:lpstr>Présentation PowerPoint</vt:lpstr>
      <vt:lpstr>Références</vt:lpstr>
      <vt:lpstr>Bibliographie</vt:lpstr>
      <vt:lpstr>Remerciements</vt:lpstr>
      <vt:lpstr>L’exercice et l’hypertension artérielle – Partie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L’exercice et l’hypertension artérielle</dc:title>
  <dc:creator>Utilisateur de Microsoft Office</dc:creator>
  <cp:lastModifiedBy>Julie Labbé</cp:lastModifiedBy>
  <cp:revision>59</cp:revision>
  <cp:lastPrinted>2025-03-03T03:04:55Z</cp:lastPrinted>
  <dcterms:created xsi:type="dcterms:W3CDTF">2019-06-11T15:41:09Z</dcterms:created>
  <dcterms:modified xsi:type="dcterms:W3CDTF">2025-03-28T15:43:32Z</dcterms:modified>
</cp:coreProperties>
</file>